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548" r:id="rId4"/>
    <p:sldId id="568" r:id="rId5"/>
    <p:sldId id="266" r:id="rId6"/>
    <p:sldId id="585" r:id="rId7"/>
    <p:sldId id="569" r:id="rId8"/>
    <p:sldId id="567" r:id="rId9"/>
    <p:sldId id="406" r:id="rId10"/>
    <p:sldId id="572" r:id="rId11"/>
    <p:sldId id="573" r:id="rId12"/>
    <p:sldId id="411" r:id="rId13"/>
    <p:sldId id="408" r:id="rId14"/>
    <p:sldId id="415" r:id="rId15"/>
    <p:sldId id="509" r:id="rId16"/>
    <p:sldId id="587" r:id="rId17"/>
    <p:sldId id="588" r:id="rId18"/>
    <p:sldId id="575" r:id="rId19"/>
    <p:sldId id="578" r:id="rId20"/>
    <p:sldId id="579" r:id="rId21"/>
    <p:sldId id="574" r:id="rId22"/>
    <p:sldId id="580" r:id="rId23"/>
    <p:sldId id="581" r:id="rId24"/>
    <p:sldId id="582" r:id="rId25"/>
    <p:sldId id="583" r:id="rId26"/>
    <p:sldId id="586" r:id="rId27"/>
    <p:sldId id="5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" d="5"/>
        <a:sy n="4" d="5"/>
      </p:scale>
      <p:origin x="0" y="-1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svg"/><Relationship Id="rId1" Type="http://schemas.openxmlformats.org/officeDocument/2006/relationships/image" Target="../media/image11.png"/><Relationship Id="rId6" Type="http://schemas.openxmlformats.org/officeDocument/2006/relationships/image" Target="../media/image33.svg"/><Relationship Id="rId5" Type="http://schemas.openxmlformats.org/officeDocument/2006/relationships/image" Target="../media/image13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618A7-A5BF-48C4-ABAD-49FB29DC1EF5}" type="doc">
      <dgm:prSet loTypeId="urn:microsoft.com/office/officeart/2005/8/layout/vList3#2" loCatId="picture" qsTypeId="urn:microsoft.com/office/officeart/2005/8/quickstyle/simple2" qsCatId="simple" csTypeId="urn:microsoft.com/office/officeart/2005/8/colors/accent0_1" csCatId="mainScheme" phldr="1"/>
      <dgm:spPr/>
    </dgm:pt>
    <dgm:pt modelId="{87089907-15A3-4F88-AB36-16B9C5189F0C}">
      <dgm:prSet phldrT="[Text]" custT="1"/>
      <dgm:spPr/>
      <dgm:t>
        <a:bodyPr/>
        <a:lstStyle/>
        <a:p>
          <a:r>
            <a:rPr lang="en-US" sz="3600" b="0" dirty="0">
              <a:latin typeface="Calibri" panose="020F0502020204030204" pitchFamily="34" charset="0"/>
            </a:rPr>
            <a:t>Protect yourself                       </a:t>
          </a:r>
        </a:p>
      </dgm:t>
    </dgm:pt>
    <dgm:pt modelId="{136185CC-469D-4CC0-BFB6-63DA275D7664}" type="parTrans" cxnId="{C5A4168F-FBEE-4D4B-8928-1EDD70DE69C5}">
      <dgm:prSet/>
      <dgm:spPr/>
      <dgm:t>
        <a:bodyPr/>
        <a:lstStyle/>
        <a:p>
          <a:endParaRPr lang="en-US"/>
        </a:p>
      </dgm:t>
    </dgm:pt>
    <dgm:pt modelId="{41B5D14C-492F-4891-A9E0-B73F1BB1484F}" type="sibTrans" cxnId="{C5A4168F-FBEE-4D4B-8928-1EDD70DE69C5}">
      <dgm:prSet/>
      <dgm:spPr/>
      <dgm:t>
        <a:bodyPr/>
        <a:lstStyle/>
        <a:p>
          <a:endParaRPr lang="en-US"/>
        </a:p>
      </dgm:t>
    </dgm:pt>
    <dgm:pt modelId="{4258337F-007C-446F-9CA3-A9E83DF9C024}">
      <dgm:prSet phldrT="[Text]" custT="1"/>
      <dgm:spPr/>
      <dgm:t>
        <a:bodyPr/>
        <a:lstStyle/>
        <a:p>
          <a:r>
            <a:rPr lang="en-US" sz="3600" b="0" dirty="0">
              <a:latin typeface="Calibri" panose="020F0502020204030204" pitchFamily="34" charset="0"/>
            </a:rPr>
            <a:t>Protect your community</a:t>
          </a:r>
        </a:p>
      </dgm:t>
    </dgm:pt>
    <dgm:pt modelId="{E008AB85-20B1-41BC-BB13-873DF96F9DFD}" type="sibTrans" cxnId="{70A0557B-5C40-497C-B33F-BC798C32CBF5}">
      <dgm:prSet/>
      <dgm:spPr/>
      <dgm:t>
        <a:bodyPr/>
        <a:lstStyle/>
        <a:p>
          <a:endParaRPr lang="en-US"/>
        </a:p>
      </dgm:t>
    </dgm:pt>
    <dgm:pt modelId="{7735610C-E366-4291-B937-C1A1296A0DAD}" type="parTrans" cxnId="{70A0557B-5C40-497C-B33F-BC798C32CBF5}">
      <dgm:prSet/>
      <dgm:spPr/>
      <dgm:t>
        <a:bodyPr/>
        <a:lstStyle/>
        <a:p>
          <a:endParaRPr lang="en-US"/>
        </a:p>
      </dgm:t>
    </dgm:pt>
    <dgm:pt modelId="{0FBCE746-975C-4F2C-A1DD-B86595BE076C}">
      <dgm:prSet phldrT="[Text]" custT="1"/>
      <dgm:spPr/>
      <dgm:t>
        <a:bodyPr/>
        <a:lstStyle/>
        <a:p>
          <a:r>
            <a:rPr lang="en-US" sz="3600" b="0" dirty="0">
              <a:latin typeface="Calibri" panose="020F0502020204030204" pitchFamily="34" charset="0"/>
            </a:rPr>
            <a:t>Protect your patients</a:t>
          </a:r>
        </a:p>
      </dgm:t>
    </dgm:pt>
    <dgm:pt modelId="{C78A942B-0ACA-4AB3-A74E-44DA01A2F0F2}" type="sibTrans" cxnId="{7A7DD3C3-906F-498A-953C-01D7EE8E9399}">
      <dgm:prSet/>
      <dgm:spPr/>
      <dgm:t>
        <a:bodyPr/>
        <a:lstStyle/>
        <a:p>
          <a:endParaRPr lang="en-US"/>
        </a:p>
      </dgm:t>
    </dgm:pt>
    <dgm:pt modelId="{67370F93-8B20-4E0A-8E4F-FA7DEA9985FE}" type="parTrans" cxnId="{7A7DD3C3-906F-498A-953C-01D7EE8E9399}">
      <dgm:prSet/>
      <dgm:spPr/>
      <dgm:t>
        <a:bodyPr/>
        <a:lstStyle/>
        <a:p>
          <a:endParaRPr lang="en-US"/>
        </a:p>
      </dgm:t>
    </dgm:pt>
    <dgm:pt modelId="{210CA00C-BBDD-47C0-B13C-91B202FE6590}" type="pres">
      <dgm:prSet presAssocID="{AEC618A7-A5BF-48C4-ABAD-49FB29DC1EF5}" presName="linearFlow" presStyleCnt="0">
        <dgm:presLayoutVars>
          <dgm:dir/>
          <dgm:resizeHandles val="exact"/>
        </dgm:presLayoutVars>
      </dgm:prSet>
      <dgm:spPr/>
    </dgm:pt>
    <dgm:pt modelId="{A3093074-9A5B-4BE6-B1D2-B39BA070B7EE}" type="pres">
      <dgm:prSet presAssocID="{87089907-15A3-4F88-AB36-16B9C5189F0C}" presName="composite" presStyleCnt="0"/>
      <dgm:spPr/>
    </dgm:pt>
    <dgm:pt modelId="{D079DF44-C7F4-4106-8E37-2EFBE5D7A03F}" type="pres">
      <dgm:prSet presAssocID="{87089907-15A3-4F88-AB36-16B9C5189F0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DD833EF-6F8A-476A-A54B-6800A19C256C}" type="pres">
      <dgm:prSet presAssocID="{87089907-15A3-4F88-AB36-16B9C5189F0C}" presName="txShp" presStyleLbl="node1" presStyleIdx="0" presStyleCnt="3" custLinFactNeighborX="691" custLinFactNeighborY="-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239AB5-9E4F-4730-B1C2-CA2E013DB837}" type="pres">
      <dgm:prSet presAssocID="{41B5D14C-492F-4891-A9E0-B73F1BB1484F}" presName="spacing" presStyleCnt="0"/>
      <dgm:spPr/>
    </dgm:pt>
    <dgm:pt modelId="{8D6649E2-A448-470A-94C1-8C096B34F2FD}" type="pres">
      <dgm:prSet presAssocID="{4258337F-007C-446F-9CA3-A9E83DF9C024}" presName="composite" presStyleCnt="0"/>
      <dgm:spPr/>
    </dgm:pt>
    <dgm:pt modelId="{E45A1FE0-4459-477E-AE70-917AE5EF85BA}" type="pres">
      <dgm:prSet presAssocID="{4258337F-007C-446F-9CA3-A9E83DF9C024}" presName="imgShp" presStyleLbl="fgImgPlace1" presStyleIdx="1" presStyleCnt="3" custLinFactNeighborX="-2988" custLinFactNeighborY="-1184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72DF848-F876-4E65-A2BD-C09A6BFFAE5F}" type="pres">
      <dgm:prSet presAssocID="{4258337F-007C-446F-9CA3-A9E83DF9C024}" presName="txShp" presStyleLbl="node1" presStyleIdx="1" presStyleCnt="3" custLinFactNeighborX="-783" custLinFactNeighborY="-118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AE875A-DB17-44D7-B057-F4A3546B1B64}" type="pres">
      <dgm:prSet presAssocID="{E008AB85-20B1-41BC-BB13-873DF96F9DFD}" presName="spacing" presStyleCnt="0"/>
      <dgm:spPr/>
    </dgm:pt>
    <dgm:pt modelId="{29F145AB-9903-4D57-AA3C-24188B02EFCB}" type="pres">
      <dgm:prSet presAssocID="{0FBCE746-975C-4F2C-A1DD-B86595BE076C}" presName="composite" presStyleCnt="0"/>
      <dgm:spPr/>
    </dgm:pt>
    <dgm:pt modelId="{4CB1AFCE-2253-4C2A-B958-1ABC178F491C}" type="pres">
      <dgm:prSet presAssocID="{0FBCE746-975C-4F2C-A1DD-B86595BE076C}" presName="imgShp" presStyleLbl="fgImgPlace1" presStyleIdx="2" presStyleCnt="3" custLinFactNeighborX="-6426" custLinFactNeighborY="-192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9203B30-FA18-44D7-86FB-20BD61E8BD7A}" type="pres">
      <dgm:prSet presAssocID="{0FBCE746-975C-4F2C-A1DD-B86595BE076C}" presName="txShp" presStyleLbl="node1" presStyleIdx="2" presStyleCnt="3" custLinFactNeighborX="-1685" custLinFactNeighborY="-192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F9BC9D-0998-49AA-8135-CD6410227DAA}" type="presOf" srcId="{AEC618A7-A5BF-48C4-ABAD-49FB29DC1EF5}" destId="{210CA00C-BBDD-47C0-B13C-91B202FE6590}" srcOrd="0" destOrd="0" presId="urn:microsoft.com/office/officeart/2005/8/layout/vList3#2"/>
    <dgm:cxn modelId="{FCF04F3C-C8B6-4C22-A996-C04C16E21D05}" type="presOf" srcId="{87089907-15A3-4F88-AB36-16B9C5189F0C}" destId="{FDD833EF-6F8A-476A-A54B-6800A19C256C}" srcOrd="0" destOrd="0" presId="urn:microsoft.com/office/officeart/2005/8/layout/vList3#2"/>
    <dgm:cxn modelId="{7A7DD3C3-906F-498A-953C-01D7EE8E9399}" srcId="{AEC618A7-A5BF-48C4-ABAD-49FB29DC1EF5}" destId="{0FBCE746-975C-4F2C-A1DD-B86595BE076C}" srcOrd="2" destOrd="0" parTransId="{67370F93-8B20-4E0A-8E4F-FA7DEA9985FE}" sibTransId="{C78A942B-0ACA-4AB3-A74E-44DA01A2F0F2}"/>
    <dgm:cxn modelId="{C5A4168F-FBEE-4D4B-8928-1EDD70DE69C5}" srcId="{AEC618A7-A5BF-48C4-ABAD-49FB29DC1EF5}" destId="{87089907-15A3-4F88-AB36-16B9C5189F0C}" srcOrd="0" destOrd="0" parTransId="{136185CC-469D-4CC0-BFB6-63DA275D7664}" sibTransId="{41B5D14C-492F-4891-A9E0-B73F1BB1484F}"/>
    <dgm:cxn modelId="{A96D81CF-2267-4B84-9F17-E40E869FF576}" type="presOf" srcId="{4258337F-007C-446F-9CA3-A9E83DF9C024}" destId="{772DF848-F876-4E65-A2BD-C09A6BFFAE5F}" srcOrd="0" destOrd="0" presId="urn:microsoft.com/office/officeart/2005/8/layout/vList3#2"/>
    <dgm:cxn modelId="{322FA3E1-29EB-40BD-BC0B-5AD0478B7EB0}" type="presOf" srcId="{0FBCE746-975C-4F2C-A1DD-B86595BE076C}" destId="{09203B30-FA18-44D7-86FB-20BD61E8BD7A}" srcOrd="0" destOrd="0" presId="urn:microsoft.com/office/officeart/2005/8/layout/vList3#2"/>
    <dgm:cxn modelId="{70A0557B-5C40-497C-B33F-BC798C32CBF5}" srcId="{AEC618A7-A5BF-48C4-ABAD-49FB29DC1EF5}" destId="{4258337F-007C-446F-9CA3-A9E83DF9C024}" srcOrd="1" destOrd="0" parTransId="{7735610C-E366-4291-B937-C1A1296A0DAD}" sibTransId="{E008AB85-20B1-41BC-BB13-873DF96F9DFD}"/>
    <dgm:cxn modelId="{04094072-E2D8-4A7D-BA92-281BE0E51D0D}" type="presParOf" srcId="{210CA00C-BBDD-47C0-B13C-91B202FE6590}" destId="{A3093074-9A5B-4BE6-B1D2-B39BA070B7EE}" srcOrd="0" destOrd="0" presId="urn:microsoft.com/office/officeart/2005/8/layout/vList3#2"/>
    <dgm:cxn modelId="{DFA101C6-FA77-4D98-BF35-67B63F59596C}" type="presParOf" srcId="{A3093074-9A5B-4BE6-B1D2-B39BA070B7EE}" destId="{D079DF44-C7F4-4106-8E37-2EFBE5D7A03F}" srcOrd="0" destOrd="0" presId="urn:microsoft.com/office/officeart/2005/8/layout/vList3#2"/>
    <dgm:cxn modelId="{A9F09E73-50EC-4293-BA3C-9931080B0C7B}" type="presParOf" srcId="{A3093074-9A5B-4BE6-B1D2-B39BA070B7EE}" destId="{FDD833EF-6F8A-476A-A54B-6800A19C256C}" srcOrd="1" destOrd="0" presId="urn:microsoft.com/office/officeart/2005/8/layout/vList3#2"/>
    <dgm:cxn modelId="{0F8FC7C7-0CF8-41F8-8D10-AEB0E3A013BC}" type="presParOf" srcId="{210CA00C-BBDD-47C0-B13C-91B202FE6590}" destId="{96239AB5-9E4F-4730-B1C2-CA2E013DB837}" srcOrd="1" destOrd="0" presId="urn:microsoft.com/office/officeart/2005/8/layout/vList3#2"/>
    <dgm:cxn modelId="{88D400A3-2B82-4031-BB73-1E97F5F45EF9}" type="presParOf" srcId="{210CA00C-BBDD-47C0-B13C-91B202FE6590}" destId="{8D6649E2-A448-470A-94C1-8C096B34F2FD}" srcOrd="2" destOrd="0" presId="urn:microsoft.com/office/officeart/2005/8/layout/vList3#2"/>
    <dgm:cxn modelId="{5C7A0A97-366D-4FAF-AE6C-03757BD16AE7}" type="presParOf" srcId="{8D6649E2-A448-470A-94C1-8C096B34F2FD}" destId="{E45A1FE0-4459-477E-AE70-917AE5EF85BA}" srcOrd="0" destOrd="0" presId="urn:microsoft.com/office/officeart/2005/8/layout/vList3#2"/>
    <dgm:cxn modelId="{900DFB45-8F8A-461E-B23B-7513E62307F2}" type="presParOf" srcId="{8D6649E2-A448-470A-94C1-8C096B34F2FD}" destId="{772DF848-F876-4E65-A2BD-C09A6BFFAE5F}" srcOrd="1" destOrd="0" presId="urn:microsoft.com/office/officeart/2005/8/layout/vList3#2"/>
    <dgm:cxn modelId="{0FBC8CCB-D1CD-4C3E-8641-08F2D9F32469}" type="presParOf" srcId="{210CA00C-BBDD-47C0-B13C-91B202FE6590}" destId="{B9AE875A-DB17-44D7-B057-F4A3546B1B64}" srcOrd="3" destOrd="0" presId="urn:microsoft.com/office/officeart/2005/8/layout/vList3#2"/>
    <dgm:cxn modelId="{06F28AE4-FC8D-40C2-A145-32BD4F0335BA}" type="presParOf" srcId="{210CA00C-BBDD-47C0-B13C-91B202FE6590}" destId="{29F145AB-9903-4D57-AA3C-24188B02EFCB}" srcOrd="4" destOrd="0" presId="urn:microsoft.com/office/officeart/2005/8/layout/vList3#2"/>
    <dgm:cxn modelId="{FC22FE83-44B0-468A-83F8-52D9C5756FCC}" type="presParOf" srcId="{29F145AB-9903-4D57-AA3C-24188B02EFCB}" destId="{4CB1AFCE-2253-4C2A-B958-1ABC178F491C}" srcOrd="0" destOrd="0" presId="urn:microsoft.com/office/officeart/2005/8/layout/vList3#2"/>
    <dgm:cxn modelId="{8DDDAEDD-B6BA-4582-92ED-D8DDDE3D8758}" type="presParOf" srcId="{29F145AB-9903-4D57-AA3C-24188B02EFCB}" destId="{09203B30-FA18-44D7-86FB-20BD61E8BD7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12A4B-8DC6-47AC-BAFD-1E26C22870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091E6FE3-68B3-4113-B750-53A85C82E9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Cover mouth and nose when coughing and sneezing </a:t>
          </a:r>
          <a:endParaRPr lang="en-US" sz="2400" dirty="0"/>
        </a:p>
      </dgm:t>
    </dgm:pt>
    <dgm:pt modelId="{F93988FF-3F63-4E79-8BE9-036B44C0531F}" type="parTrans" cxnId="{245456DB-E201-4ABA-BDE3-BF4ACAA09C77}">
      <dgm:prSet/>
      <dgm:spPr/>
      <dgm:t>
        <a:bodyPr/>
        <a:lstStyle/>
        <a:p>
          <a:endParaRPr lang="en-US"/>
        </a:p>
      </dgm:t>
    </dgm:pt>
    <dgm:pt modelId="{A9FCE2EA-38CE-45E9-BA71-1F8C750D2036}" type="sibTrans" cxnId="{245456DB-E201-4ABA-BDE3-BF4ACAA09C77}">
      <dgm:prSet/>
      <dgm:spPr/>
      <dgm:t>
        <a:bodyPr/>
        <a:lstStyle/>
        <a:p>
          <a:endParaRPr lang="en-US"/>
        </a:p>
      </dgm:t>
    </dgm:pt>
    <dgm:pt modelId="{87516C23-2122-473E-8DEE-C4994B4D9D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Maintain social distance (1.5metres) from others </a:t>
          </a:r>
          <a:endParaRPr lang="en-US" sz="2400" dirty="0"/>
        </a:p>
      </dgm:t>
    </dgm:pt>
    <dgm:pt modelId="{50778E2B-7739-40FA-AA2B-271DFE6F1CAC}" type="parTrans" cxnId="{6757DFE2-C1D1-4E45-873E-68361E19C745}">
      <dgm:prSet/>
      <dgm:spPr/>
      <dgm:t>
        <a:bodyPr/>
        <a:lstStyle/>
        <a:p>
          <a:endParaRPr lang="en-US"/>
        </a:p>
      </dgm:t>
    </dgm:pt>
    <dgm:pt modelId="{6AB867B0-D2C8-4EE8-9CF1-521C62BCB5F4}" type="sibTrans" cxnId="{6757DFE2-C1D1-4E45-873E-68361E19C745}">
      <dgm:prSet/>
      <dgm:spPr/>
      <dgm:t>
        <a:bodyPr/>
        <a:lstStyle/>
        <a:p>
          <a:endParaRPr lang="en-US"/>
        </a:p>
      </dgm:t>
    </dgm:pt>
    <dgm:pt modelId="{1408EACE-EC17-49C5-BBCA-2B2B705D82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Cover mouth and nose with tissue and dispose of the used tissues in the nearest waste bin </a:t>
          </a:r>
          <a:endParaRPr lang="en-US" sz="2000" dirty="0"/>
        </a:p>
      </dgm:t>
    </dgm:pt>
    <dgm:pt modelId="{DFE948AE-2941-4D4F-9ABC-CD7CA31199A8}" type="parTrans" cxnId="{3A971D95-DC0C-47AE-B9C3-02E2BA91C89B}">
      <dgm:prSet/>
      <dgm:spPr/>
      <dgm:t>
        <a:bodyPr/>
        <a:lstStyle/>
        <a:p>
          <a:endParaRPr lang="en-US"/>
        </a:p>
      </dgm:t>
    </dgm:pt>
    <dgm:pt modelId="{64635D23-AB3C-44EF-8551-B3B5F7C0F91A}" type="sibTrans" cxnId="{3A971D95-DC0C-47AE-B9C3-02E2BA91C89B}">
      <dgm:prSet/>
      <dgm:spPr/>
      <dgm:t>
        <a:bodyPr/>
        <a:lstStyle/>
        <a:p>
          <a:endParaRPr lang="en-US"/>
        </a:p>
      </dgm:t>
    </dgm:pt>
    <dgm:pt modelId="{B60EF684-3C2C-4038-907C-E55900CDF009}" type="pres">
      <dgm:prSet presAssocID="{6A212A4B-8DC6-47AC-BAFD-1E26C228702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69FBB0D-F259-4301-97D9-AC48A5A81997}" type="pres">
      <dgm:prSet presAssocID="{091E6FE3-68B3-4113-B750-53A85C82E946}" presName="compNode" presStyleCnt="0"/>
      <dgm:spPr/>
    </dgm:pt>
    <dgm:pt modelId="{688FB7EB-823A-4E8F-BB38-6918488B96F9}" type="pres">
      <dgm:prSet presAssocID="{091E6FE3-68B3-4113-B750-53A85C82E946}" presName="bgRect" presStyleLbl="bgShp" presStyleIdx="0" presStyleCnt="3"/>
      <dgm:spPr/>
      <dgm:t>
        <a:bodyPr/>
        <a:lstStyle/>
        <a:p>
          <a:endParaRPr lang="en-US"/>
        </a:p>
      </dgm:t>
    </dgm:pt>
    <dgm:pt modelId="{46C81708-7278-4C2F-A0BB-BCD8BCC31AF4}" type="pres">
      <dgm:prSet presAssocID="{091E6FE3-68B3-4113-B750-53A85C82E946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D47F808-D8B5-4814-ADD9-A69D27141921}" type="pres">
      <dgm:prSet presAssocID="{091E6FE3-68B3-4113-B750-53A85C82E946}" presName="spaceRect" presStyleCnt="0"/>
      <dgm:spPr/>
    </dgm:pt>
    <dgm:pt modelId="{ABA4861C-0F10-483B-89AE-9FF1C272BEBC}" type="pres">
      <dgm:prSet presAssocID="{091E6FE3-68B3-4113-B750-53A85C82E94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78B4719-95E0-42F3-9D66-D44AAFFD2919}" type="pres">
      <dgm:prSet presAssocID="{A9FCE2EA-38CE-45E9-BA71-1F8C750D2036}" presName="sibTrans" presStyleCnt="0"/>
      <dgm:spPr/>
    </dgm:pt>
    <dgm:pt modelId="{4222CCA1-8C9E-4FB0-9556-C22040FA1F32}" type="pres">
      <dgm:prSet presAssocID="{87516C23-2122-473E-8DEE-C4994B4D9D76}" presName="compNode" presStyleCnt="0"/>
      <dgm:spPr/>
    </dgm:pt>
    <dgm:pt modelId="{F0A8D738-7D63-42EF-88C0-40EA815DAFAF}" type="pres">
      <dgm:prSet presAssocID="{87516C23-2122-473E-8DEE-C4994B4D9D76}" presName="bgRect" presStyleLbl="bgShp" presStyleIdx="1" presStyleCnt="3"/>
      <dgm:spPr/>
      <dgm:t>
        <a:bodyPr/>
        <a:lstStyle/>
        <a:p>
          <a:endParaRPr lang="en-US"/>
        </a:p>
      </dgm:t>
    </dgm:pt>
    <dgm:pt modelId="{CF5BA2CD-1B14-4B0D-93F0-B68B5DA89B10}" type="pres">
      <dgm:prSet presAssocID="{87516C23-2122-473E-8DEE-C4994B4D9D76}" presName="iconRect" presStyleLbl="node1" presStyleIdx="1" presStyleCnt="3" custLinFactNeighborX="67311" custLinFactNeighborY="514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Woman"/>
        </a:ext>
      </dgm:extLst>
    </dgm:pt>
    <dgm:pt modelId="{B223C976-E543-4AA2-A49D-E6549FA69DAD}" type="pres">
      <dgm:prSet presAssocID="{87516C23-2122-473E-8DEE-C4994B4D9D76}" presName="spaceRect" presStyleCnt="0"/>
      <dgm:spPr/>
    </dgm:pt>
    <dgm:pt modelId="{AA533397-C659-4F62-87E7-F5041814EB21}" type="pres">
      <dgm:prSet presAssocID="{87516C23-2122-473E-8DEE-C4994B4D9D7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F2AB637B-7461-4BC0-9675-205C74BF9B97}" type="pres">
      <dgm:prSet presAssocID="{6AB867B0-D2C8-4EE8-9CF1-521C62BCB5F4}" presName="sibTrans" presStyleCnt="0"/>
      <dgm:spPr/>
    </dgm:pt>
    <dgm:pt modelId="{66359727-A7C6-458A-B666-497CB0FD175C}" type="pres">
      <dgm:prSet presAssocID="{1408EACE-EC17-49C5-BBCA-2B2B705D823B}" presName="compNode" presStyleCnt="0"/>
      <dgm:spPr/>
    </dgm:pt>
    <dgm:pt modelId="{08BAFEF1-B740-436C-97E0-9E1D2A62B103}" type="pres">
      <dgm:prSet presAssocID="{1408EACE-EC17-49C5-BBCA-2B2B705D823B}" presName="bgRect" presStyleLbl="bgShp" presStyleIdx="2" presStyleCnt="3"/>
      <dgm:spPr/>
      <dgm:t>
        <a:bodyPr/>
        <a:lstStyle/>
        <a:p>
          <a:endParaRPr lang="en-US"/>
        </a:p>
      </dgm:t>
    </dgm:pt>
    <dgm:pt modelId="{DDA2F8FF-4AE8-4A9B-9F0A-61AC542CB8D4}" type="pres">
      <dgm:prSet presAssocID="{1408EACE-EC17-49C5-BBCA-2B2B705D823B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2E21D2F1-E923-4DD7-B772-A57EF4CA19B2}" type="pres">
      <dgm:prSet presAssocID="{1408EACE-EC17-49C5-BBCA-2B2B705D823B}" presName="spaceRect" presStyleCnt="0"/>
      <dgm:spPr/>
    </dgm:pt>
    <dgm:pt modelId="{64B1ACFD-A213-4918-A06F-89BE9BEA85AD}" type="pres">
      <dgm:prSet presAssocID="{1408EACE-EC17-49C5-BBCA-2B2B705D823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45456DB-E201-4ABA-BDE3-BF4ACAA09C77}" srcId="{6A212A4B-8DC6-47AC-BAFD-1E26C2287022}" destId="{091E6FE3-68B3-4113-B750-53A85C82E946}" srcOrd="0" destOrd="0" parTransId="{F93988FF-3F63-4E79-8BE9-036B44C0531F}" sibTransId="{A9FCE2EA-38CE-45E9-BA71-1F8C750D2036}"/>
    <dgm:cxn modelId="{21777F60-0554-4A14-B17F-2BE177F68E46}" type="presOf" srcId="{1408EACE-EC17-49C5-BBCA-2B2B705D823B}" destId="{64B1ACFD-A213-4918-A06F-89BE9BEA85AD}" srcOrd="0" destOrd="0" presId="urn:microsoft.com/office/officeart/2018/2/layout/IconVerticalSolidList"/>
    <dgm:cxn modelId="{3A971D95-DC0C-47AE-B9C3-02E2BA91C89B}" srcId="{6A212A4B-8DC6-47AC-BAFD-1E26C2287022}" destId="{1408EACE-EC17-49C5-BBCA-2B2B705D823B}" srcOrd="2" destOrd="0" parTransId="{DFE948AE-2941-4D4F-9ABC-CD7CA31199A8}" sibTransId="{64635D23-AB3C-44EF-8551-B3B5F7C0F91A}"/>
    <dgm:cxn modelId="{87788550-BBF3-400D-ADC5-758293DD8F7E}" type="presOf" srcId="{6A212A4B-8DC6-47AC-BAFD-1E26C2287022}" destId="{B60EF684-3C2C-4038-907C-E55900CDF009}" srcOrd="0" destOrd="0" presId="urn:microsoft.com/office/officeart/2018/2/layout/IconVerticalSolidList"/>
    <dgm:cxn modelId="{6757DFE2-C1D1-4E45-873E-68361E19C745}" srcId="{6A212A4B-8DC6-47AC-BAFD-1E26C2287022}" destId="{87516C23-2122-473E-8DEE-C4994B4D9D76}" srcOrd="1" destOrd="0" parTransId="{50778E2B-7739-40FA-AA2B-271DFE6F1CAC}" sibTransId="{6AB867B0-D2C8-4EE8-9CF1-521C62BCB5F4}"/>
    <dgm:cxn modelId="{755617CC-D329-4D2C-B30A-778025BD139F}" type="presOf" srcId="{091E6FE3-68B3-4113-B750-53A85C82E946}" destId="{ABA4861C-0F10-483B-89AE-9FF1C272BEBC}" srcOrd="0" destOrd="0" presId="urn:microsoft.com/office/officeart/2018/2/layout/IconVerticalSolidList"/>
    <dgm:cxn modelId="{2AA4C5CA-B494-43C3-ABD2-E0175001120F}" type="presOf" srcId="{87516C23-2122-473E-8DEE-C4994B4D9D76}" destId="{AA533397-C659-4F62-87E7-F5041814EB21}" srcOrd="0" destOrd="0" presId="urn:microsoft.com/office/officeart/2018/2/layout/IconVerticalSolidList"/>
    <dgm:cxn modelId="{3F899461-7EC5-4056-A962-56EB652EFE90}" type="presParOf" srcId="{B60EF684-3C2C-4038-907C-E55900CDF009}" destId="{469FBB0D-F259-4301-97D9-AC48A5A81997}" srcOrd="0" destOrd="0" presId="urn:microsoft.com/office/officeart/2018/2/layout/IconVerticalSolidList"/>
    <dgm:cxn modelId="{239312E4-7E1E-493B-86EA-81AFCF03A2DA}" type="presParOf" srcId="{469FBB0D-F259-4301-97D9-AC48A5A81997}" destId="{688FB7EB-823A-4E8F-BB38-6918488B96F9}" srcOrd="0" destOrd="0" presId="urn:microsoft.com/office/officeart/2018/2/layout/IconVerticalSolidList"/>
    <dgm:cxn modelId="{8F27079D-FBD5-42D8-8FF7-0EE898D7E48D}" type="presParOf" srcId="{469FBB0D-F259-4301-97D9-AC48A5A81997}" destId="{46C81708-7278-4C2F-A0BB-BCD8BCC31AF4}" srcOrd="1" destOrd="0" presId="urn:microsoft.com/office/officeart/2018/2/layout/IconVerticalSolidList"/>
    <dgm:cxn modelId="{BCAA21BD-7EC0-4E87-990C-09D9A098409D}" type="presParOf" srcId="{469FBB0D-F259-4301-97D9-AC48A5A81997}" destId="{9D47F808-D8B5-4814-ADD9-A69D27141921}" srcOrd="2" destOrd="0" presId="urn:microsoft.com/office/officeart/2018/2/layout/IconVerticalSolidList"/>
    <dgm:cxn modelId="{E7725390-4D0F-4F5C-9F9F-0F91F5A4EAC0}" type="presParOf" srcId="{469FBB0D-F259-4301-97D9-AC48A5A81997}" destId="{ABA4861C-0F10-483B-89AE-9FF1C272BEBC}" srcOrd="3" destOrd="0" presId="urn:microsoft.com/office/officeart/2018/2/layout/IconVerticalSolidList"/>
    <dgm:cxn modelId="{F0E954DF-24E9-438F-BEB3-FAE1060F95DA}" type="presParOf" srcId="{B60EF684-3C2C-4038-907C-E55900CDF009}" destId="{678B4719-95E0-42F3-9D66-D44AAFFD2919}" srcOrd="1" destOrd="0" presId="urn:microsoft.com/office/officeart/2018/2/layout/IconVerticalSolidList"/>
    <dgm:cxn modelId="{B7E72DE3-5AC1-4680-9A67-1C22A0A5A3FD}" type="presParOf" srcId="{B60EF684-3C2C-4038-907C-E55900CDF009}" destId="{4222CCA1-8C9E-4FB0-9556-C22040FA1F32}" srcOrd="2" destOrd="0" presId="urn:microsoft.com/office/officeart/2018/2/layout/IconVerticalSolidList"/>
    <dgm:cxn modelId="{B053F8E7-C9D2-406C-8E2C-1B722C5D50A5}" type="presParOf" srcId="{4222CCA1-8C9E-4FB0-9556-C22040FA1F32}" destId="{F0A8D738-7D63-42EF-88C0-40EA815DAFAF}" srcOrd="0" destOrd="0" presId="urn:microsoft.com/office/officeart/2018/2/layout/IconVerticalSolidList"/>
    <dgm:cxn modelId="{43FAE9F9-7033-4854-960C-381928B8A6F1}" type="presParOf" srcId="{4222CCA1-8C9E-4FB0-9556-C22040FA1F32}" destId="{CF5BA2CD-1B14-4B0D-93F0-B68B5DA89B10}" srcOrd="1" destOrd="0" presId="urn:microsoft.com/office/officeart/2018/2/layout/IconVerticalSolidList"/>
    <dgm:cxn modelId="{25A324EA-F3DD-44BD-8432-41453F764ACB}" type="presParOf" srcId="{4222CCA1-8C9E-4FB0-9556-C22040FA1F32}" destId="{B223C976-E543-4AA2-A49D-E6549FA69DAD}" srcOrd="2" destOrd="0" presId="urn:microsoft.com/office/officeart/2018/2/layout/IconVerticalSolidList"/>
    <dgm:cxn modelId="{C53B625C-89A9-47F3-8002-BED0F1371961}" type="presParOf" srcId="{4222CCA1-8C9E-4FB0-9556-C22040FA1F32}" destId="{AA533397-C659-4F62-87E7-F5041814EB21}" srcOrd="3" destOrd="0" presId="urn:microsoft.com/office/officeart/2018/2/layout/IconVerticalSolidList"/>
    <dgm:cxn modelId="{FBFB673A-5E3B-4AFE-994E-C79A7D71A31A}" type="presParOf" srcId="{B60EF684-3C2C-4038-907C-E55900CDF009}" destId="{F2AB637B-7461-4BC0-9675-205C74BF9B97}" srcOrd="3" destOrd="0" presId="urn:microsoft.com/office/officeart/2018/2/layout/IconVerticalSolidList"/>
    <dgm:cxn modelId="{619C6FFE-3821-49D0-BEB0-CDE7DE90C79A}" type="presParOf" srcId="{B60EF684-3C2C-4038-907C-E55900CDF009}" destId="{66359727-A7C6-458A-B666-497CB0FD175C}" srcOrd="4" destOrd="0" presId="urn:microsoft.com/office/officeart/2018/2/layout/IconVerticalSolidList"/>
    <dgm:cxn modelId="{2CB94E63-E40C-4DCE-8BD3-FCB5C442B2AE}" type="presParOf" srcId="{66359727-A7C6-458A-B666-497CB0FD175C}" destId="{08BAFEF1-B740-436C-97E0-9E1D2A62B103}" srcOrd="0" destOrd="0" presId="urn:microsoft.com/office/officeart/2018/2/layout/IconVerticalSolidList"/>
    <dgm:cxn modelId="{2CE241F9-EB47-4453-8EA7-461DFEAF6260}" type="presParOf" srcId="{66359727-A7C6-458A-B666-497CB0FD175C}" destId="{DDA2F8FF-4AE8-4A9B-9F0A-61AC542CB8D4}" srcOrd="1" destOrd="0" presId="urn:microsoft.com/office/officeart/2018/2/layout/IconVerticalSolidList"/>
    <dgm:cxn modelId="{7009D495-BF30-4E32-AC8C-F415502E3B31}" type="presParOf" srcId="{66359727-A7C6-458A-B666-497CB0FD175C}" destId="{2E21D2F1-E923-4DD7-B772-A57EF4CA19B2}" srcOrd="2" destOrd="0" presId="urn:microsoft.com/office/officeart/2018/2/layout/IconVerticalSolidList"/>
    <dgm:cxn modelId="{0D34A1D4-ED48-4715-A950-2F30207CEA97}" type="presParOf" srcId="{66359727-A7C6-458A-B666-497CB0FD175C}" destId="{64B1ACFD-A213-4918-A06F-89BE9BEA85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C3DB5-A188-469E-B580-80727A33D7F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9780B-433B-48A5-834C-13E1DFFCC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8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5919-5A52-4D94-B507-EBCD123562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7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 3: Types of PPE and Hand Washing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DA79B-7BD4-42F6-8DA0-9A1981EBDA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5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 3: Types of PPE and Hand Washing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DA79B-7BD4-42F6-8DA0-9A1981EBDA9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0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e747d83e1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e747d83e1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21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82347-8E0B-4591-854D-BF041FC5E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FF18A6-97D8-40CA-8ABC-516292E51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8E98A2-4138-47B2-A0BA-C14D583F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B03F72-C89C-452E-8222-563AAF1F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CEF05-7007-4227-8078-3184ADDB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4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9CB35-7842-4657-82A7-238D66D4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92A263-1489-4D05-B3FF-2533D9697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C64E30-EAEC-496F-9B3B-7D8DF43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50954A-25DC-48AE-8AC0-25C85D13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E09712-974C-48B6-A6B9-1FCD3853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2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83F7204-E7A4-4FAA-B3A7-678E65106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1B1137-1028-40B7-9B38-39015AEA9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5FAD46-CC17-40D3-8B0C-A7A0B6C4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B5238F-6AA3-4FDE-886A-D7A1C24A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C08FDF-A9B1-47D0-993D-4C5D1B94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4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1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9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7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5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9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00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5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2DB06-19C7-46BF-B81F-F3286577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67F573-535F-4E76-913A-C1A6548D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C0EB0-C8E4-4DA3-960A-64D351BE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9DA3D7-3DA2-48E3-B95E-D9C3CCA6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9C65C7-ED22-4876-BCE0-8AC6B820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7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6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5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0F253D-95C1-4517-A3F4-8B02532B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73F9ED-8DFB-403D-BEEB-9908AB9A5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B9DD86-67F8-4F9F-94C8-77EDB515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FF9868-A883-4AF9-A3DA-2BEC1215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E0B139-B001-435C-9180-60ADF6D6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8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CE5DB-0E20-4869-9887-27B23C0A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91E31-5D11-46A7-8909-A4116E9BD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381BFC-32D0-4EE8-ABE9-E27F1E76D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C404B6-5AD1-4A41-8267-FBCEC899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022BF2-1267-4875-BCDE-A7B7CBEA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069D82-C031-495F-AA26-5DF49193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60B03-F379-464D-A9DB-2B2A3F5D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D3706A-D8C1-4CA2-9AED-8DC2184A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9BF3B9-F451-478A-821C-D5CF4F71F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58BABAD-10AB-4B16-ACD2-31BC79FA9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630D1C-012D-4917-91C9-B83BF8FA5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BF13978-E012-4041-ACE4-A94AD5CB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7A44A2-9583-457E-A01F-B5D3DF54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4AFA91-16B1-4AFF-83C7-6EB705EF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0AFEC-D9A0-417F-A053-B02778E2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0B347FC-4747-4F1F-A1AF-15DFA3DE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802199-AAD4-42EC-B308-0CDB5B3B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F4F7CE-71C6-4FAB-B109-765B800C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3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47FD71D-06B9-4ABC-93E1-DA19B93A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324CE1-C8FC-4AC7-86F6-6B1A5C6A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D7FE75-1C17-4033-B8C9-F8AE7008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8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218C1-182B-4F64-9124-D48FC1BF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ADC31-F086-4489-BEF4-E698CC35B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4463F5-4CFB-4372-B6CA-72CE5EAAD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B49811-BE6F-4741-8171-641FE598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C2E345-CCDB-41CF-AC76-6DB226AA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FE544E-7601-4EB4-9B10-534CBD10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9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32228E-E494-43FB-87E7-36FE34FE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3114D93-7FA2-491E-BAFB-3D7F6F0C7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CEBE6F-4FFB-44D1-BEDC-ADF91E12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1ABC0E-F3BE-46D2-9429-92B7BC88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C31A1A-6CDA-48DD-AF0D-64D9F173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8E749E-CB85-4B09-A961-6E78D2E1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6D53A57-7393-41F6-ABCE-13CD660E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6257E2-9CED-48BF-934F-969A962F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7DC742-4C83-4BC4-95D3-36197D8F0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47DF-76B4-4A43-8BE2-47FCBB1E7BA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3C2E01-2A04-453F-B1D5-EF8E46D35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4CDE4-44B2-4AB8-9731-C3CCA437D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B5F6F-EC32-4AFA-B662-49B017D8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330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4.sv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mers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D11E55-8C64-41AC-A249-5E2946EA4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4274"/>
            <a:ext cx="112556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Infection Prevention and Control for 2019 Novel Coronavirus Infection.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Interim guidance (3.2.2020)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840388-F601-41D5-AE34-47C251742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7158" y="5425639"/>
            <a:ext cx="7721142" cy="55949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Developed with input from MOH, </a:t>
            </a:r>
            <a:r>
              <a:rPr lang="en-GB" dirty="0" smtClean="0">
                <a:solidFill>
                  <a:schemeClr val="tx2"/>
                </a:solidFill>
              </a:rPr>
              <a:t>WHO,CDC,IDI 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6930B60-6FD4-4012-9E4F-8D365BCB1E1D}"/>
              </a:ext>
            </a:extLst>
          </p:cNvPr>
          <p:cNvGrpSpPr/>
          <p:nvPr/>
        </p:nvGrpSpPr>
        <p:grpSpPr>
          <a:xfrm>
            <a:off x="813659" y="151240"/>
            <a:ext cx="10104659" cy="6706760"/>
            <a:chOff x="1665493" y="384900"/>
            <a:chExt cx="10104659" cy="670676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FFB8D2C-EE81-4B6F-AFDB-C7A6B4D2B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840" y="6300770"/>
              <a:ext cx="1358533" cy="7908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E2426B8-32DE-4919-B1E6-4F65CF9D3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1256" y="6300771"/>
              <a:ext cx="728896" cy="7288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5E8466A-688B-435F-AD3E-8313DF6B8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1" r="24944"/>
            <a:stretch/>
          </p:blipFill>
          <p:spPr>
            <a:xfrm>
              <a:off x="6074762" y="384900"/>
              <a:ext cx="1592685" cy="19763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439D257-8023-4D6C-A3DA-196906B71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493" y="6068883"/>
              <a:ext cx="1523049" cy="1022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4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Applying standard precautions for all 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600" u="sng" dirty="0" smtClean="0"/>
              <a:t>Hand hygiene</a:t>
            </a:r>
          </a:p>
          <a:p>
            <a:pPr lvl="1"/>
            <a:r>
              <a:rPr lang="en-US" sz="3600" u="sng" dirty="0" smtClean="0"/>
              <a:t>Respiratory hygiene</a:t>
            </a:r>
            <a:endParaRPr lang="en-US" sz="3600" u="sng" dirty="0"/>
          </a:p>
          <a:p>
            <a:pPr lvl="1"/>
            <a:r>
              <a:rPr lang="en-US" sz="3600" dirty="0"/>
              <a:t>A</a:t>
            </a:r>
            <a:r>
              <a:rPr lang="en-US" sz="3600" dirty="0" smtClean="0"/>
              <a:t>ppropriate </a:t>
            </a:r>
            <a:r>
              <a:rPr lang="en-US" sz="3600" dirty="0"/>
              <a:t>personal protective equipment (PPE</a:t>
            </a:r>
            <a:r>
              <a:rPr lang="en-US" sz="3600" dirty="0" smtClean="0"/>
              <a:t>) according </a:t>
            </a:r>
            <a:r>
              <a:rPr lang="en-US" sz="3600" dirty="0"/>
              <a:t>to risk </a:t>
            </a:r>
            <a:r>
              <a:rPr lang="en-US" sz="3600" dirty="0" smtClean="0"/>
              <a:t>assessment </a:t>
            </a:r>
          </a:p>
          <a:p>
            <a:pPr lvl="1"/>
            <a:r>
              <a:rPr lang="en-US" sz="3600" dirty="0"/>
              <a:t>I</a:t>
            </a:r>
            <a:r>
              <a:rPr lang="en-US" sz="3600" dirty="0" smtClean="0"/>
              <a:t>njection </a:t>
            </a:r>
            <a:r>
              <a:rPr lang="en-US" sz="3600" dirty="0"/>
              <a:t>safety </a:t>
            </a:r>
            <a:r>
              <a:rPr lang="en-US" sz="3600" dirty="0" smtClean="0"/>
              <a:t>practices/</a:t>
            </a:r>
            <a:r>
              <a:rPr lang="en-GB" sz="3600" dirty="0"/>
              <a:t>Sharps </a:t>
            </a:r>
            <a:r>
              <a:rPr lang="en-GB" sz="3600" dirty="0" smtClean="0"/>
              <a:t>safety</a:t>
            </a:r>
            <a:r>
              <a:rPr lang="en-US" sz="3600" dirty="0" smtClean="0"/>
              <a:t> </a:t>
            </a:r>
          </a:p>
          <a:p>
            <a:pPr lvl="1"/>
            <a:r>
              <a:rPr lang="en-US" sz="3600" dirty="0" smtClean="0"/>
              <a:t>Safe </a:t>
            </a:r>
            <a:r>
              <a:rPr lang="en-GB" sz="3600" dirty="0" smtClean="0"/>
              <a:t>waste management</a:t>
            </a:r>
          </a:p>
          <a:p>
            <a:pPr lvl="1"/>
            <a:r>
              <a:rPr lang="en-GB" sz="3600" dirty="0" smtClean="0"/>
              <a:t>Proper </a:t>
            </a:r>
            <a:r>
              <a:rPr lang="en-GB" sz="3600" dirty="0"/>
              <a:t>linens, environmental </a:t>
            </a:r>
            <a:r>
              <a:rPr lang="en-GB" sz="3600" u="sng" dirty="0" smtClean="0"/>
              <a:t>cleaning </a:t>
            </a:r>
            <a:r>
              <a:rPr lang="en-US" sz="3600" u="sng" dirty="0" smtClean="0"/>
              <a:t>and </a:t>
            </a:r>
            <a:r>
              <a:rPr lang="en-US" sz="3600" u="sng" dirty="0"/>
              <a:t>sterilization of patient-care equipment</a:t>
            </a:r>
            <a:r>
              <a:rPr lang="en-US" sz="3600" dirty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674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08C503-D287-4203-8DB2-983DF0FD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427703"/>
            <a:ext cx="4977976" cy="113562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Respiratory or cough etiquette </a:t>
            </a:r>
          </a:p>
        </p:txBody>
      </p:sp>
      <p:sp>
        <p:nvSpPr>
          <p:cNvPr id="32" name="Freeform 60">
            <a:extLst>
              <a:ext uri="{FF2B5EF4-FFF2-40B4-BE49-F238E27FC236}">
                <a16:creationId xmlns=""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5" descr="A close up of a book&#10;&#10;Description generated with high confidence">
            <a:extLst>
              <a:ext uri="{FF2B5EF4-FFF2-40B4-BE49-F238E27FC236}">
                <a16:creationId xmlns="" xmlns:a16="http://schemas.microsoft.com/office/drawing/2014/main" id="{25C1BC7E-A9A8-43EB-BE93-760A1ACA1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46849"/>
          <a:stretch/>
        </p:blipFill>
        <p:spPr bwMode="auto">
          <a:xfrm>
            <a:off x="1924050" y="-107459"/>
            <a:ext cx="1435309" cy="15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reeform 68">
            <a:extLst>
              <a:ext uri="{FF2B5EF4-FFF2-40B4-BE49-F238E27FC236}">
                <a16:creationId xmlns=""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a book&#10;&#10;Description generated with high confidence">
            <a:extLst>
              <a:ext uri="{FF2B5EF4-FFF2-40B4-BE49-F238E27FC236}">
                <a16:creationId xmlns="" xmlns:a16="http://schemas.microsoft.com/office/drawing/2014/main" id="{EE17C424-4C31-4508-A5E3-A18071BD0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" b="52004"/>
          <a:stretch/>
        </p:blipFill>
        <p:spPr bwMode="auto">
          <a:xfrm>
            <a:off x="3618252" y="-107459"/>
            <a:ext cx="1724385" cy="17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extBox 4">
            <a:extLst>
              <a:ext uri="{FF2B5EF4-FFF2-40B4-BE49-F238E27FC236}">
                <a16:creationId xmlns="" xmlns:a16="http://schemas.microsoft.com/office/drawing/2014/main" id="{672099E1-D9E7-44A2-BFB3-661939E3A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174109"/>
              </p:ext>
            </p:extLst>
          </p:nvPr>
        </p:nvGraphicFramePr>
        <p:xfrm>
          <a:off x="6094105" y="2055670"/>
          <a:ext cx="5627293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Graphic 8" descr="Woman">
            <a:extLst>
              <a:ext uri="{FF2B5EF4-FFF2-40B4-BE49-F238E27FC236}">
                <a16:creationId xmlns="" xmlns:a16="http://schemas.microsoft.com/office/drawing/2014/main" id="{6CFD4A11-DDB7-400C-A666-F16F8D05AA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48944" y="3926849"/>
            <a:ext cx="628953" cy="62895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50881" y="5749707"/>
            <a:ext cx="5627293" cy="104981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7415" y="5927606"/>
            <a:ext cx="729826" cy="697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61632" y="5819649"/>
            <a:ext cx="4202295" cy="91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/>
              <a:t>Offer </a:t>
            </a:r>
            <a:r>
              <a:rPr lang="en-US" sz="1600" b="1" dirty="0" smtClean="0"/>
              <a:t>a face </a:t>
            </a:r>
            <a:r>
              <a:rPr lang="en-US" sz="1600" b="1" dirty="0"/>
              <a:t>mask to patients with suspected 2019-nCoV infection while they are in waiting/public areas or in isolation </a:t>
            </a:r>
            <a:r>
              <a:rPr lang="en-US" sz="1600" b="1" dirty="0" smtClean="0"/>
              <a:t>rooms</a:t>
            </a:r>
            <a:r>
              <a:rPr lang="en-US" sz="2000" b="1" dirty="0"/>
              <a:t>.</a:t>
            </a:r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392" y="3391694"/>
            <a:ext cx="2976527" cy="171414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05720" y="5302568"/>
            <a:ext cx="4293047" cy="134731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Health workers must put on fit tested N95 masks before entering the patient area or patient care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25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EA32ED-13BD-4344-897D-19CD2D4F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Hand hygiene </a:t>
            </a:r>
          </a:p>
        </p:txBody>
      </p:sp>
      <p:pic>
        <p:nvPicPr>
          <p:cNvPr id="4" name="Picture 5" descr="http://whqlibdoc.who.int/hq/2009/WHO_IER_PSP_2009.02_eng.pdf?ua=1 - Windows Internet Explorer provided by World Health Organiza">
            <a:extLst>
              <a:ext uri="{FF2B5EF4-FFF2-40B4-BE49-F238E27FC236}">
                <a16:creationId xmlns="" xmlns:a16="http://schemas.microsoft.com/office/drawing/2014/main" id="{7E25FE62-82B9-431B-98DE-E0D7D7C5A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20358" r="50119" b="23871"/>
          <a:stretch>
            <a:fillRect/>
          </a:stretch>
        </p:blipFill>
        <p:spPr bwMode="auto">
          <a:xfrm>
            <a:off x="5599460" y="120438"/>
            <a:ext cx="6685858" cy="64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B0232A-A67E-46CA-8514-567259E5CDE8}"/>
              </a:ext>
            </a:extLst>
          </p:cNvPr>
          <p:cNvSpPr txBox="1"/>
          <p:nvPr/>
        </p:nvSpPr>
        <p:spPr>
          <a:xfrm>
            <a:off x="1008304" y="2222885"/>
            <a:ext cx="4051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Hand hygiene is the most important measure to prevent infection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B0232A-A67E-46CA-8514-567259E5CDE8}"/>
              </a:ext>
            </a:extLst>
          </p:cNvPr>
          <p:cNvSpPr txBox="1"/>
          <p:nvPr/>
        </p:nvSpPr>
        <p:spPr>
          <a:xfrm>
            <a:off x="1961607" y="4981462"/>
            <a:ext cx="405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Perform hand hygiene after contact with respiratory </a:t>
            </a:r>
            <a:r>
              <a:rPr lang="en-GB" sz="2400" dirty="0"/>
              <a:t>secretions</a:t>
            </a:r>
            <a:r>
              <a:rPr lang="en-GB" sz="1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75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D00D3DA-ED93-4713-BF3D-32C721E41F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8" y="267855"/>
            <a:ext cx="49124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9285EE7-A12F-4B8E-9112-46879211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13" y="267855"/>
            <a:ext cx="5766428" cy="672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17" y="0"/>
            <a:ext cx="9038492" cy="677163"/>
          </a:xfrm>
        </p:spPr>
        <p:txBody>
          <a:bodyPr>
            <a:normAutofit/>
          </a:bodyPr>
          <a:lstStyle/>
          <a:p>
            <a:r>
              <a:rPr lang="en-US" sz="3600" b="1" dirty="0"/>
              <a:t>Personal protective equipment (PPE)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677164"/>
            <a:ext cx="10515600" cy="549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PPE recommendation for the general public: </a:t>
            </a:r>
          </a:p>
          <a:p>
            <a:pPr marL="457200" lvl="1" indent="0">
              <a:buNone/>
            </a:pPr>
            <a:r>
              <a:rPr lang="en-US" dirty="0" smtClean="0"/>
              <a:t>For asymptomatic individuals, no PPE use is recommended.  However proper hand hygiene practices and respiratory etiquette should suffice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For Health workers Supporting Triage or high risk gatherings</a:t>
            </a:r>
          </a:p>
          <a:p>
            <a:pPr lvl="1"/>
            <a:r>
              <a:rPr lang="en-US" dirty="0" smtClean="0"/>
              <a:t>I addition to standard precautions, rapidly identify people with respiratory symptoms and put a face mask on them.</a:t>
            </a:r>
          </a:p>
          <a:p>
            <a:pPr lvl="1"/>
            <a:r>
              <a:rPr lang="en-US" dirty="0" smtClean="0"/>
              <a:t>Screening teams should use fitted N95 respirators</a:t>
            </a:r>
          </a:p>
          <a:p>
            <a:pPr lvl="1"/>
            <a:r>
              <a:rPr lang="en-US" dirty="0" smtClean="0"/>
              <a:t>Symptomatic staff are advised to stay home and inform relevant authorities</a:t>
            </a:r>
          </a:p>
          <a:p>
            <a:pPr lvl="1"/>
            <a:endParaRPr lang="en-US" dirty="0"/>
          </a:p>
          <a:p>
            <a:r>
              <a:rPr lang="en-US" dirty="0" smtClean="0"/>
              <a:t>For Health workers caring for confirmed cases</a:t>
            </a:r>
          </a:p>
          <a:p>
            <a:pPr lvl="1"/>
            <a:r>
              <a:rPr lang="en-US" dirty="0" smtClean="0"/>
              <a:t>In addition to standard precautions, health workers to use facial protection (Goggles), fitted respirators, gowns, gloves, and observe the 5 moments of hand hygiene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9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95865"/>
            <a:ext cx="11570109" cy="66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2"/>
                </a:lnTo>
              </a:path>
            </a:pathLst>
          </a:custGeom>
          <a:ln w="254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6096000"/>
            <a:ext cx="2285532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4598" y="1469136"/>
            <a:ext cx="8268334" cy="9124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900" dirty="0">
                <a:solidFill>
                  <a:srgbClr val="0070C0"/>
                </a:solidFill>
                <a:latin typeface="Arial"/>
                <a:cs typeface="Arial"/>
              </a:rPr>
              <a:t>Minimize </a:t>
            </a:r>
            <a:r>
              <a:rPr sz="2900" spc="-5" dirty="0">
                <a:solidFill>
                  <a:srgbClr val="0070C0"/>
                </a:solidFill>
                <a:latin typeface="Arial"/>
                <a:cs typeface="Arial"/>
              </a:rPr>
              <a:t>direct </a:t>
            </a:r>
            <a:r>
              <a:rPr sz="2900" spc="-10" dirty="0">
                <a:solidFill>
                  <a:srgbClr val="0070C0"/>
                </a:solidFill>
                <a:latin typeface="Arial"/>
                <a:cs typeface="Arial"/>
              </a:rPr>
              <a:t>unprotected </a:t>
            </a:r>
            <a:r>
              <a:rPr sz="2900" spc="-5" dirty="0">
                <a:solidFill>
                  <a:srgbClr val="0070C0"/>
                </a:solidFill>
                <a:latin typeface="Arial"/>
                <a:cs typeface="Arial"/>
              </a:rPr>
              <a:t>exposure to blood and  body</a:t>
            </a:r>
            <a:r>
              <a:rPr sz="29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0070C0"/>
                </a:solidFill>
                <a:latin typeface="Arial"/>
                <a:cs typeface="Arial"/>
              </a:rPr>
              <a:t>fluids.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4165" y="6202215"/>
            <a:ext cx="4819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1E7FB8"/>
                </a:solidFill>
                <a:latin typeface="Corbel"/>
                <a:cs typeface="Corbel"/>
              </a:rPr>
              <a:t>HE</a:t>
            </a:r>
            <a:r>
              <a:rPr sz="1000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000" spc="5" dirty="0">
                <a:solidFill>
                  <a:srgbClr val="1E7FB8"/>
                </a:solidFill>
                <a:latin typeface="Corbel"/>
                <a:cs typeface="Corbel"/>
              </a:rPr>
              <a:t>L</a:t>
            </a:r>
            <a:r>
              <a:rPr sz="1000" spc="-10" dirty="0">
                <a:solidFill>
                  <a:srgbClr val="1E7FB8"/>
                </a:solidFill>
                <a:latin typeface="Corbel"/>
                <a:cs typeface="Corbel"/>
              </a:rPr>
              <a:t>T</a:t>
            </a:r>
            <a:r>
              <a:rPr sz="1000" dirty="0">
                <a:solidFill>
                  <a:srgbClr val="1E7FB8"/>
                </a:solidFill>
                <a:latin typeface="Corbel"/>
                <a:cs typeface="Corbel"/>
              </a:rPr>
              <a:t>H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9144964" y="6269982"/>
            <a:ext cx="1603375" cy="3295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85" dirty="0"/>
              <a:t>EMERGENCIES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10436169" y="6515859"/>
            <a:ext cx="63055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80" dirty="0"/>
              <a:t>p</a:t>
            </a:r>
            <a:r>
              <a:rPr spc="-90" dirty="0"/>
              <a:t>r</a:t>
            </a:r>
            <a:r>
              <a:rPr spc="-80" dirty="0"/>
              <a:t>og</a:t>
            </a:r>
            <a:r>
              <a:rPr spc="-90" dirty="0"/>
              <a:t>r</a:t>
            </a:r>
            <a:r>
              <a:rPr spc="-85" dirty="0"/>
              <a:t>a</a:t>
            </a:r>
            <a:r>
              <a:rPr spc="-80" dirty="0"/>
              <a:t>mm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3964" y="216374"/>
            <a:ext cx="988877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Risk assessment </a:t>
            </a:r>
            <a:r>
              <a:rPr dirty="0"/>
              <a:t>for  </a:t>
            </a:r>
            <a:r>
              <a:rPr spc="-5" dirty="0"/>
              <a:t>appropriate use </a:t>
            </a:r>
            <a:r>
              <a:rPr dirty="0"/>
              <a:t>of</a:t>
            </a:r>
            <a:r>
              <a:rPr spc="-60" dirty="0"/>
              <a:t> </a:t>
            </a:r>
            <a:r>
              <a:rPr spc="-5" dirty="0"/>
              <a:t>PPE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12606" y="2821862"/>
          <a:ext cx="8963657" cy="30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1060"/>
                <a:gridCol w="1193800"/>
                <a:gridCol w="1259839"/>
                <a:gridCol w="1015365"/>
                <a:gridCol w="1216659"/>
                <a:gridCol w="876934"/>
              </a:tblGrid>
              <a:tr h="461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R w="19050">
                      <a:solidFill>
                        <a:srgbClr val="1E7FB8"/>
                      </a:solidFill>
                      <a:prstDash val="solid"/>
                    </a:lnR>
                    <a:lnB w="53975">
                      <a:solidFill>
                        <a:srgbClr val="1E7FB8"/>
                      </a:solidFill>
                      <a:prstDash val="solid"/>
                    </a:lnB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217804" indent="132080">
                        <a:lnSpc>
                          <a:spcPts val="1490"/>
                        </a:lnSpc>
                        <a:spcBef>
                          <a:spcPts val="370"/>
                        </a:spcBef>
                      </a:pP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HAND  H</a:t>
                      </a:r>
                      <a:r>
                        <a:rPr sz="13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3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GI</a:t>
                      </a: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ENE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B w="53975">
                      <a:solidFill>
                        <a:srgbClr val="1E7FB8"/>
                      </a:solidFill>
                      <a:prstDash val="solid"/>
                    </a:lnB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GLOVES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B w="53975">
                      <a:solidFill>
                        <a:srgbClr val="1E7FB8"/>
                      </a:solidFill>
                      <a:prstDash val="solid"/>
                    </a:lnB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GOWN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B w="53975">
                      <a:solidFill>
                        <a:srgbClr val="1E7FB8"/>
                      </a:solidFill>
                      <a:prstDash val="solid"/>
                    </a:lnB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224790" indent="-133350">
                        <a:lnSpc>
                          <a:spcPts val="1490"/>
                        </a:lnSpc>
                        <a:spcBef>
                          <a:spcPts val="370"/>
                        </a:spcBef>
                      </a:pPr>
                      <a:r>
                        <a:rPr sz="13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3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3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MASK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B w="53975">
                      <a:solidFill>
                        <a:srgbClr val="1E7FB8"/>
                      </a:solidFill>
                      <a:prstDash val="solid"/>
                    </a:lnB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178435" indent="59055">
                        <a:lnSpc>
                          <a:spcPts val="1490"/>
                        </a:lnSpc>
                        <a:spcBef>
                          <a:spcPts val="370"/>
                        </a:spcBef>
                      </a:pPr>
                      <a:r>
                        <a:rPr sz="13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EYE-  WEA</a:t>
                      </a:r>
                      <a:r>
                        <a:rPr sz="13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1E7FB8"/>
                      </a:solidFill>
                      <a:prstDash val="solid"/>
                    </a:lnL>
                    <a:lnB w="53975">
                      <a:solidFill>
                        <a:srgbClr val="1E7FB8"/>
                      </a:solidFill>
                      <a:prstDash val="solid"/>
                    </a:lnB>
                    <a:solidFill>
                      <a:srgbClr val="C4DAF4"/>
                    </a:solidFill>
                  </a:tcPr>
                </a:tc>
              </a:tr>
              <a:tr h="751104">
                <a:tc>
                  <a:txBody>
                    <a:bodyPr/>
                    <a:lstStyle/>
                    <a:p>
                      <a:pPr marL="32384" marR="690880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Always before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after patient  contact,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after contaminated 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environment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R w="19050">
                      <a:solidFill>
                        <a:srgbClr val="1E7FB8"/>
                      </a:solidFill>
                      <a:prstDash val="solid"/>
                    </a:lnR>
                    <a:lnT w="53975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4945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53975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53975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53975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53975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T w="53975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</a:tr>
              <a:tr h="751104">
                <a:tc>
                  <a:txBody>
                    <a:bodyPr/>
                    <a:lstStyle/>
                    <a:p>
                      <a:pPr marL="32384" marR="1917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direct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contact with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blood and body 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fluids, secretions, excretions,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mucous  membranes,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non-intact</a:t>
                      </a:r>
                      <a:r>
                        <a:rPr sz="1500" spc="-3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skin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</a:tr>
              <a:tr h="522504">
                <a:tc>
                  <a:txBody>
                    <a:bodyPr/>
                    <a:lstStyle/>
                    <a:p>
                      <a:pPr marL="32384" marR="469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If there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is risk of splashes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onto</a:t>
                      </a:r>
                      <a:r>
                        <a:rPr sz="1500" spc="-8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the  health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care worker’s</a:t>
                      </a:r>
                      <a:r>
                        <a:rPr sz="1500" spc="-2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body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E7FB8"/>
                      </a:solidFill>
                      <a:prstDash val="solid"/>
                    </a:lnL>
                    <a:lnT w="19050">
                      <a:solidFill>
                        <a:srgbClr val="1E7FB8"/>
                      </a:solidFill>
                      <a:prstDash val="solid"/>
                    </a:lnT>
                    <a:lnB w="19050">
                      <a:solidFill>
                        <a:srgbClr val="1E7FB8"/>
                      </a:solidFill>
                      <a:prstDash val="solid"/>
                    </a:lnB>
                  </a:tcPr>
                </a:tc>
              </a:tr>
              <a:tr h="522504">
                <a:tc>
                  <a:txBody>
                    <a:bodyPr/>
                    <a:lstStyle/>
                    <a:p>
                      <a:pPr marL="32384" marR="3111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If there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is a risk of splashes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onto</a:t>
                      </a:r>
                      <a:r>
                        <a:rPr sz="1500" spc="-9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5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body and</a:t>
                      </a:r>
                      <a:r>
                        <a:rPr sz="1500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face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1E7FB8"/>
                      </a:solidFill>
                      <a:prstDash val="solid"/>
                    </a:lnL>
                    <a:lnR w="19050">
                      <a:solidFill>
                        <a:srgbClr val="1E7FB8"/>
                      </a:solidFill>
                      <a:prstDash val="solid"/>
                    </a:lnR>
                    <a:lnT w="19050">
                      <a:solidFill>
                        <a:srgbClr val="1E7FB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1E7FB8"/>
                      </a:solidFill>
                      <a:prstDash val="solid"/>
                    </a:lnL>
                    <a:lnT w="19050">
                      <a:solidFill>
                        <a:srgbClr val="1E7FB8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17" y="0"/>
            <a:ext cx="9038492" cy="6771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Personal protective equipment (PPE)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566" t="5994"/>
          <a:stretch/>
        </p:blipFill>
        <p:spPr>
          <a:xfrm>
            <a:off x="2588342" y="862781"/>
            <a:ext cx="5906729" cy="58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Implementing empiric additional precautions</a:t>
            </a:r>
            <a:br>
              <a:rPr lang="en-US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76813"/>
          </a:xfrm>
        </p:spPr>
        <p:txBody>
          <a:bodyPr>
            <a:normAutofit/>
          </a:bodyPr>
          <a:lstStyle/>
          <a:p>
            <a:r>
              <a:rPr lang="en-US" dirty="0" smtClean="0"/>
              <a:t>Patients </a:t>
            </a:r>
            <a:r>
              <a:rPr lang="en-US" dirty="0"/>
              <a:t>should be placed in adequately </a:t>
            </a:r>
            <a:r>
              <a:rPr lang="en-US" dirty="0" smtClean="0"/>
              <a:t>ventilated single </a:t>
            </a:r>
            <a:r>
              <a:rPr lang="en-US" dirty="0"/>
              <a:t>rooms.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when single rooms are not available, </a:t>
            </a:r>
            <a:r>
              <a:rPr lang="en-US" dirty="0" smtClean="0"/>
              <a:t>patients suspected </a:t>
            </a:r>
            <a:r>
              <a:rPr lang="en-US" dirty="0"/>
              <a:t>of being infected </a:t>
            </a:r>
            <a:r>
              <a:rPr lang="en-US" dirty="0" smtClean="0"/>
              <a:t>with </a:t>
            </a:r>
            <a:r>
              <a:rPr lang="en-US" dirty="0"/>
              <a:t>2019-nCoV </a:t>
            </a:r>
            <a:r>
              <a:rPr lang="en-US" dirty="0" smtClean="0"/>
              <a:t>should be </a:t>
            </a:r>
            <a:r>
              <a:rPr lang="en-GB" dirty="0" smtClean="0"/>
              <a:t>grouped together</a:t>
            </a:r>
            <a:r>
              <a:rPr lang="en-GB" dirty="0"/>
              <a:t> </a:t>
            </a:r>
            <a:r>
              <a:rPr lang="en-GB" dirty="0" smtClean="0"/>
              <a:t>(Cohorting)</a:t>
            </a:r>
          </a:p>
          <a:p>
            <a:endParaRPr lang="en-GB" dirty="0"/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patients’ beds should be placed at least 1 m </a:t>
            </a:r>
            <a:r>
              <a:rPr lang="en-US" dirty="0" smtClean="0"/>
              <a:t>apart regardless </a:t>
            </a:r>
            <a:r>
              <a:rPr lang="en-US" dirty="0"/>
              <a:t>of whether they are suspected to </a:t>
            </a:r>
            <a:r>
              <a:rPr lang="en-US" dirty="0" smtClean="0"/>
              <a:t>have </a:t>
            </a:r>
            <a:r>
              <a:rPr lang="en-US" dirty="0"/>
              <a:t>2019-nCoV</a:t>
            </a:r>
            <a:r>
              <a:rPr lang="en-GB" dirty="0" smtClean="0"/>
              <a:t> infection or 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4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Contact </a:t>
            </a:r>
            <a:r>
              <a:rPr lang="en-US" b="1" dirty="0"/>
              <a:t>and droplet precautions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817"/>
            <a:ext cx="10515600" cy="48148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designated equipment for patients under investigation/Confirmed patients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transport </a:t>
            </a:r>
            <a:r>
              <a:rPr lang="en-US" dirty="0" smtClean="0"/>
              <a:t>is required</a:t>
            </a:r>
            <a:r>
              <a:rPr lang="en-US" dirty="0"/>
              <a:t>, use predetermined transport routes </a:t>
            </a:r>
            <a:r>
              <a:rPr lang="en-US" dirty="0" smtClean="0"/>
              <a:t>to minimize </a:t>
            </a:r>
            <a:r>
              <a:rPr lang="en-US" dirty="0"/>
              <a:t>exposure for staff, other patients </a:t>
            </a:r>
            <a:r>
              <a:rPr lang="en-US" dirty="0" smtClean="0"/>
              <a:t>and visitors</a:t>
            </a:r>
            <a:r>
              <a:rPr lang="en-US" dirty="0"/>
              <a:t>, and have the patient using a medical mask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  <a:p>
            <a:r>
              <a:rPr lang="en-US" dirty="0" smtClean="0"/>
              <a:t>Routinely </a:t>
            </a:r>
            <a:r>
              <a:rPr lang="en-US" dirty="0"/>
              <a:t>clean and disinfect surfaces which </a:t>
            </a:r>
            <a:r>
              <a:rPr lang="en-US" dirty="0" smtClean="0"/>
              <a:t>the </a:t>
            </a:r>
            <a:r>
              <a:rPr lang="en-GB" dirty="0" smtClean="0"/>
              <a:t>patient </a:t>
            </a:r>
            <a:r>
              <a:rPr lang="en-GB" dirty="0"/>
              <a:t>is in </a:t>
            </a:r>
            <a:r>
              <a:rPr lang="en-GB" dirty="0" smtClean="0"/>
              <a:t>contact</a:t>
            </a:r>
          </a:p>
          <a:p>
            <a:endParaRPr lang="en-GB" dirty="0"/>
          </a:p>
          <a:p>
            <a:r>
              <a:rPr lang="en-US" dirty="0"/>
              <a:t>M</a:t>
            </a:r>
            <a:r>
              <a:rPr lang="en-US" dirty="0" smtClean="0"/>
              <a:t>aintain </a:t>
            </a:r>
            <a:r>
              <a:rPr lang="en-US" dirty="0"/>
              <a:t>a record of all persons entering </a:t>
            </a:r>
            <a:r>
              <a:rPr lang="en-US" dirty="0" smtClean="0"/>
              <a:t>the patient’s </a:t>
            </a:r>
            <a:r>
              <a:rPr lang="en-US" dirty="0"/>
              <a:t>room, including all staff and visitors.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4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FCC467-FFFC-4D11-BA8E-91F1C265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EC447C5-306B-4853-8490-1B9BA594263D}"/>
              </a:ext>
            </a:extLst>
          </p:cNvPr>
          <p:cNvSpPr txBox="1">
            <a:spLocks/>
          </p:cNvSpPr>
          <p:nvPr/>
        </p:nvSpPr>
        <p:spPr>
          <a:xfrm>
            <a:off x="9906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 smtClean="0"/>
              <a:t>2019 novel Coronavirus (</a:t>
            </a:r>
            <a:r>
              <a:rPr lang="en-US" sz="3000" dirty="0" smtClean="0"/>
              <a:t>2019-nCoV) </a:t>
            </a:r>
            <a:r>
              <a:rPr lang="en-GB" sz="3000" dirty="0" smtClean="0"/>
              <a:t>Infection</a:t>
            </a:r>
            <a:endParaRPr lang="en-GB" sz="3000" dirty="0"/>
          </a:p>
          <a:p>
            <a:pPr lvl="2"/>
            <a:r>
              <a:rPr lang="en-GB" sz="3000" dirty="0" smtClean="0"/>
              <a:t>What </a:t>
            </a:r>
            <a:r>
              <a:rPr lang="en-GB" sz="3000" dirty="0"/>
              <a:t>is </a:t>
            </a:r>
            <a:r>
              <a:rPr lang="en-US" sz="3000" dirty="0" smtClean="0"/>
              <a:t>2019-nCoV?</a:t>
            </a:r>
            <a:endParaRPr lang="en-GB" sz="3000" dirty="0" smtClean="0"/>
          </a:p>
          <a:p>
            <a:pPr lvl="2"/>
            <a:r>
              <a:rPr lang="en-GB" sz="3000" dirty="0" smtClean="0"/>
              <a:t>How </a:t>
            </a:r>
            <a:r>
              <a:rPr lang="en-GB" sz="3000" dirty="0"/>
              <a:t>is it spread?</a:t>
            </a:r>
          </a:p>
          <a:p>
            <a:pPr lvl="2"/>
            <a:r>
              <a:rPr lang="en-GB" sz="3000" dirty="0"/>
              <a:t>Who is at risk?</a:t>
            </a:r>
          </a:p>
          <a:p>
            <a:pPr lvl="2"/>
            <a:r>
              <a:rPr lang="en-GB" sz="3000" dirty="0"/>
              <a:t>How does </a:t>
            </a:r>
            <a:r>
              <a:rPr lang="en-US" sz="3000" dirty="0"/>
              <a:t>2019-nCoV</a:t>
            </a:r>
            <a:r>
              <a:rPr lang="en-GB" sz="3000" dirty="0" smtClean="0"/>
              <a:t> Infection </a:t>
            </a:r>
            <a:r>
              <a:rPr lang="en-GB" sz="3000" dirty="0"/>
              <a:t>present?</a:t>
            </a:r>
          </a:p>
          <a:p>
            <a:r>
              <a:rPr lang="en-GB" sz="3000" dirty="0" smtClean="0"/>
              <a:t>How </a:t>
            </a:r>
            <a:r>
              <a:rPr lang="en-GB" sz="3000" dirty="0"/>
              <a:t>do you protect yourself?</a:t>
            </a:r>
          </a:p>
          <a:p>
            <a:pPr lvl="1"/>
            <a:r>
              <a:rPr lang="en-GB" sz="3000" dirty="0"/>
              <a:t>Infection prevention and control </a:t>
            </a:r>
          </a:p>
        </p:txBody>
      </p:sp>
    </p:spTree>
    <p:extLst>
      <p:ext uri="{BB962C8B-B14F-4D97-AF65-F5344CB8AC3E}">
        <p14:creationId xmlns:p14="http://schemas.microsoft.com/office/powerpoint/2010/main" val="38098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3" y="116032"/>
            <a:ext cx="10515600" cy="6139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Isolation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819150"/>
            <a:ext cx="11030527" cy="535781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6200" dirty="0"/>
              <a:t> </a:t>
            </a:r>
            <a:r>
              <a:rPr lang="en-US" sz="6200" dirty="0" smtClean="0"/>
              <a:t>Room </a:t>
            </a:r>
            <a:r>
              <a:rPr lang="en-US" sz="6200" dirty="0"/>
              <a:t>doors should be kept closed except when entering or leaving the room, and entry and exit should be minimized</a:t>
            </a:r>
            <a:r>
              <a:rPr lang="en-US" sz="6200" dirty="0" smtClean="0"/>
              <a:t>. Patient movement out of the room should be minimized as well</a:t>
            </a:r>
          </a:p>
          <a:p>
            <a:pPr algn="just"/>
            <a:endParaRPr lang="en-US" sz="6200" dirty="0" smtClean="0"/>
          </a:p>
          <a:p>
            <a:pPr algn="just"/>
            <a:r>
              <a:rPr lang="en-US" sz="6200" dirty="0" smtClean="0"/>
              <a:t>Once a </a:t>
            </a:r>
            <a:r>
              <a:rPr lang="en-US" sz="6200" dirty="0" smtClean="0">
                <a:solidFill>
                  <a:srgbClr val="FF0000"/>
                </a:solidFill>
              </a:rPr>
              <a:t>proper isolation room</a:t>
            </a:r>
            <a:r>
              <a:rPr lang="en-US" sz="6200" dirty="0" smtClean="0"/>
              <a:t>, </a:t>
            </a:r>
            <a:r>
              <a:rPr lang="en-US" sz="6200" dirty="0"/>
              <a:t>the patient’s facemask may be removed</a:t>
            </a:r>
            <a:r>
              <a:rPr lang="en-US" sz="6200" dirty="0" smtClean="0"/>
              <a:t>.</a:t>
            </a:r>
          </a:p>
          <a:p>
            <a:pPr marL="0" indent="0" algn="just">
              <a:buNone/>
            </a:pPr>
            <a:endParaRPr lang="en-US" sz="6200" dirty="0" smtClean="0"/>
          </a:p>
          <a:p>
            <a:pPr algn="just"/>
            <a:r>
              <a:rPr lang="en-US" sz="6200" dirty="0" smtClean="0"/>
              <a:t> Outside the isolation room, patients </a:t>
            </a:r>
            <a:r>
              <a:rPr lang="en-US" sz="6200" dirty="0"/>
              <a:t>should wear a facemask to contain </a:t>
            </a:r>
            <a:r>
              <a:rPr lang="en-US" sz="6200" dirty="0" smtClean="0"/>
              <a:t>secretions and droplets</a:t>
            </a:r>
          </a:p>
          <a:p>
            <a:pPr algn="just"/>
            <a:endParaRPr lang="en-US" sz="6200" dirty="0" smtClean="0"/>
          </a:p>
          <a:p>
            <a:pPr algn="just"/>
            <a:r>
              <a:rPr lang="en-US" sz="6200" dirty="0" smtClean="0"/>
              <a:t>Personnel entering the room should use PPE, including respiratory protection, as described below.</a:t>
            </a:r>
          </a:p>
          <a:p>
            <a:pPr marL="0" indent="0" algn="just">
              <a:buNone/>
            </a:pPr>
            <a:endParaRPr lang="en-US" sz="6200" dirty="0" smtClean="0"/>
          </a:p>
          <a:p>
            <a:pPr algn="just"/>
            <a:r>
              <a:rPr lang="en-US" sz="6200" dirty="0" smtClean="0"/>
              <a:t>In addition, the room should undergo appropriate cleaning and surface disinfection before it is returned to routine use.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b="1" dirty="0"/>
              <a:t>Implementing administrative controls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738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Administrative controls </a:t>
            </a:r>
            <a:r>
              <a:rPr lang="en-US" dirty="0"/>
              <a:t>and policies for the prevention </a:t>
            </a:r>
            <a:r>
              <a:rPr lang="en-US" dirty="0" smtClean="0"/>
              <a:t>and control </a:t>
            </a:r>
            <a:r>
              <a:rPr lang="en-US" dirty="0"/>
              <a:t>of transmission of </a:t>
            </a:r>
            <a:r>
              <a:rPr lang="en-US" dirty="0" smtClean="0"/>
              <a:t> </a:t>
            </a:r>
            <a:r>
              <a:rPr lang="en-US" dirty="0"/>
              <a:t>infections within </a:t>
            </a:r>
            <a:r>
              <a:rPr lang="en-US" dirty="0" smtClean="0"/>
              <a:t>the healthcare </a:t>
            </a:r>
            <a:r>
              <a:rPr lang="en-US" dirty="0"/>
              <a:t>setting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GB" dirty="0"/>
              <a:t>E</a:t>
            </a:r>
            <a:r>
              <a:rPr lang="en-GB" dirty="0" smtClean="0"/>
              <a:t>stablishing </a:t>
            </a:r>
            <a:r>
              <a:rPr lang="en-GB" dirty="0"/>
              <a:t>sustainable IPC infrastructures and activities;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ducating </a:t>
            </a:r>
            <a:r>
              <a:rPr lang="en-US" dirty="0"/>
              <a:t>patients’ caregivers; </a:t>
            </a:r>
            <a:endParaRPr lang="en-US" dirty="0" smtClean="0"/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policies on </a:t>
            </a:r>
            <a:r>
              <a:rPr lang="en-US" dirty="0" smtClean="0"/>
              <a:t>the early </a:t>
            </a:r>
            <a:r>
              <a:rPr lang="en-US" dirty="0"/>
              <a:t>recognition of acute respiratory infection </a:t>
            </a:r>
            <a:r>
              <a:rPr lang="en-US" dirty="0" smtClean="0"/>
              <a:t>potentially caused </a:t>
            </a:r>
            <a:r>
              <a:rPr lang="en-US" dirty="0"/>
              <a:t>by 2019-nCoV; </a:t>
            </a:r>
            <a:endParaRPr lang="en-US" dirty="0" smtClean="0"/>
          </a:p>
          <a:p>
            <a:pPr lvl="1"/>
            <a:r>
              <a:rPr lang="en-US" dirty="0" smtClean="0"/>
              <a:t>Ensuring </a:t>
            </a:r>
            <a:r>
              <a:rPr lang="en-US" dirty="0"/>
              <a:t>access to prompt </a:t>
            </a:r>
            <a:r>
              <a:rPr lang="en-US" dirty="0" smtClean="0"/>
              <a:t>laboratory testing </a:t>
            </a:r>
            <a:r>
              <a:rPr lang="en-US" dirty="0"/>
              <a:t>for identification of the etiologic agent; </a:t>
            </a:r>
            <a:endParaRPr lang="en-US" dirty="0" smtClean="0"/>
          </a:p>
          <a:p>
            <a:pPr lvl="1"/>
            <a:r>
              <a:rPr lang="en-US" dirty="0" smtClean="0"/>
              <a:t>Preventing overcrowding</a:t>
            </a:r>
            <a:r>
              <a:rPr lang="en-US" dirty="0"/>
              <a:t>, especially in the emergency department;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roviding </a:t>
            </a:r>
            <a:r>
              <a:rPr lang="en-US" dirty="0"/>
              <a:t>dedicated waiting areas for symptomatic patients;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ppropriately </a:t>
            </a:r>
            <a:r>
              <a:rPr lang="en-US" dirty="0"/>
              <a:t>isolating hospitalized patients; </a:t>
            </a:r>
            <a:endParaRPr lang="en-US" dirty="0" smtClean="0"/>
          </a:p>
          <a:p>
            <a:pPr lvl="1"/>
            <a:r>
              <a:rPr lang="en-US" dirty="0" smtClean="0"/>
              <a:t>Ensuring adequate </a:t>
            </a:r>
            <a:r>
              <a:rPr lang="en-US" dirty="0"/>
              <a:t>supplies of PPE; </a:t>
            </a:r>
            <a:endParaRPr lang="en-US" dirty="0" smtClean="0"/>
          </a:p>
          <a:p>
            <a:pPr lvl="1"/>
            <a:r>
              <a:rPr lang="en-US" dirty="0" smtClean="0"/>
              <a:t>Ensure </a:t>
            </a:r>
            <a:r>
              <a:rPr lang="en-US" dirty="0"/>
              <a:t>the adherence of </a:t>
            </a:r>
            <a:r>
              <a:rPr lang="en-US" dirty="0" smtClean="0"/>
              <a:t>IPC policies </a:t>
            </a:r>
            <a:r>
              <a:rPr lang="en-US" dirty="0"/>
              <a:t>and procedures for all facets of health care.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9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4.1</a:t>
            </a:r>
            <a:r>
              <a:rPr lang="en-US" b="1" dirty="0"/>
              <a:t>. Administrative measures related to </a:t>
            </a:r>
            <a:r>
              <a:rPr lang="en-US" b="1" dirty="0" smtClean="0"/>
              <a:t>healthcare </a:t>
            </a:r>
            <a:r>
              <a:rPr lang="en-GB" b="1" dirty="0"/>
              <a:t>workers</a:t>
            </a:r>
            <a:br>
              <a:rPr lang="en-GB" b="1" dirty="0"/>
            </a:br>
            <a:r>
              <a:rPr lang="en-US" b="1" dirty="0"/>
              <a:t/>
            </a:r>
            <a:br>
              <a:rPr lang="en-US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rovision </a:t>
            </a:r>
            <a:r>
              <a:rPr lang="en-US" dirty="0"/>
              <a:t>of adequate training for </a:t>
            </a:r>
            <a:r>
              <a:rPr lang="en-US" dirty="0" smtClean="0"/>
              <a:t>HCWs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nsuring </a:t>
            </a:r>
            <a:r>
              <a:rPr lang="en-US" dirty="0"/>
              <a:t>an adequate patient-to-staff </a:t>
            </a:r>
            <a:r>
              <a:rPr lang="en-US" dirty="0" smtClean="0"/>
              <a:t>ratio</a:t>
            </a:r>
            <a:endParaRPr lang="en-US" dirty="0"/>
          </a:p>
          <a:p>
            <a:r>
              <a:rPr lang="en-GB" dirty="0" smtClean="0"/>
              <a:t>Establishing </a:t>
            </a:r>
            <a:r>
              <a:rPr lang="en-GB" dirty="0"/>
              <a:t>a surveillance process for </a:t>
            </a:r>
            <a:r>
              <a:rPr lang="en-GB" dirty="0" smtClean="0"/>
              <a:t>acute </a:t>
            </a:r>
            <a:r>
              <a:rPr lang="en-US" dirty="0" smtClean="0"/>
              <a:t>respiratory </a:t>
            </a:r>
            <a:r>
              <a:rPr lang="en-US" dirty="0"/>
              <a:t>infections potentially caused </a:t>
            </a:r>
            <a:r>
              <a:rPr lang="en-US" dirty="0" smtClean="0"/>
              <a:t>by </a:t>
            </a:r>
            <a:r>
              <a:rPr lang="en-US" dirty="0"/>
              <a:t>2019-nCoV</a:t>
            </a:r>
            <a:r>
              <a:rPr lang="en-US" dirty="0" smtClean="0"/>
              <a:t> </a:t>
            </a:r>
            <a:r>
              <a:rPr lang="en-GB" dirty="0" smtClean="0"/>
              <a:t>among HCWs</a:t>
            </a:r>
            <a:endParaRPr lang="en-GB" dirty="0"/>
          </a:p>
          <a:p>
            <a:r>
              <a:rPr lang="en-US" dirty="0" smtClean="0"/>
              <a:t>Monitoring </a:t>
            </a:r>
            <a:r>
              <a:rPr lang="en-US" dirty="0"/>
              <a:t>HCW compliance with </a:t>
            </a:r>
            <a:r>
              <a:rPr lang="en-US" dirty="0" smtClean="0"/>
              <a:t>standard precautions </a:t>
            </a:r>
            <a:r>
              <a:rPr lang="en-US" dirty="0"/>
              <a:t>and providing mechanisms </a:t>
            </a:r>
            <a:r>
              <a:rPr lang="en-US" dirty="0" smtClean="0"/>
              <a:t>for </a:t>
            </a:r>
            <a:r>
              <a:rPr lang="en-GB" dirty="0" smtClean="0"/>
              <a:t>improvement </a:t>
            </a:r>
            <a:r>
              <a:rPr lang="en-GB" dirty="0"/>
              <a:t>as needed.</a:t>
            </a:r>
          </a:p>
        </p:txBody>
      </p:sp>
    </p:spTree>
    <p:extLst>
      <p:ext uri="{BB962C8B-B14F-4D97-AF65-F5344CB8AC3E}">
        <p14:creationId xmlns:p14="http://schemas.microsoft.com/office/powerpoint/2010/main" val="17519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5. Using environmental and engineering controls</a:t>
            </a:r>
            <a:br>
              <a:rPr lang="en-US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patial </a:t>
            </a:r>
            <a:r>
              <a:rPr lang="en-US" dirty="0"/>
              <a:t>separation of at least 1 meter should </a:t>
            </a:r>
            <a:r>
              <a:rPr lang="en-US" dirty="0" smtClean="0"/>
              <a:t>be maintained </a:t>
            </a:r>
            <a:r>
              <a:rPr lang="en-US" dirty="0"/>
              <a:t>between all patients.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Ensure </a:t>
            </a:r>
            <a:r>
              <a:rPr lang="en-US" dirty="0"/>
              <a:t>that cleaning and disinfection procedures are </a:t>
            </a:r>
            <a:r>
              <a:rPr lang="en-US" dirty="0" smtClean="0"/>
              <a:t>followed consistently </a:t>
            </a:r>
            <a:r>
              <a:rPr lang="en-US" dirty="0"/>
              <a:t>and correctly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Cleaning </a:t>
            </a:r>
            <a:r>
              <a:rPr lang="en-US" dirty="0"/>
              <a:t>environmental </a:t>
            </a:r>
            <a:r>
              <a:rPr lang="en-US" dirty="0" smtClean="0"/>
              <a:t>surfaces with </a:t>
            </a:r>
            <a:r>
              <a:rPr lang="en-US" dirty="0"/>
              <a:t>water and detergent and applying commonly </a:t>
            </a:r>
            <a:r>
              <a:rPr lang="en-US" dirty="0" smtClean="0"/>
              <a:t>used hospital </a:t>
            </a:r>
            <a:r>
              <a:rPr lang="en-US" dirty="0"/>
              <a:t>disinfectants (such as sodium hypochlorite) is </a:t>
            </a:r>
            <a:r>
              <a:rPr lang="en-US" dirty="0" smtClean="0"/>
              <a:t>an effective </a:t>
            </a:r>
            <a:r>
              <a:rPr lang="en-US" dirty="0"/>
              <a:t>and sufficient procedure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Manage laundry, </a:t>
            </a:r>
            <a:r>
              <a:rPr lang="en-US" dirty="0" smtClean="0"/>
              <a:t>food service </a:t>
            </a:r>
            <a:r>
              <a:rPr lang="en-US" dirty="0"/>
              <a:t>utensils and medical waste in accordance with </a:t>
            </a:r>
            <a:r>
              <a:rPr lang="en-US" dirty="0" smtClean="0"/>
              <a:t>safe </a:t>
            </a:r>
            <a:r>
              <a:rPr lang="en-GB" dirty="0" smtClean="0"/>
              <a:t>routine </a:t>
            </a:r>
            <a:r>
              <a:rPr lang="en-GB" dirty="0"/>
              <a:t>procedures.</a:t>
            </a:r>
          </a:p>
        </p:txBody>
      </p:sp>
    </p:spTree>
    <p:extLst>
      <p:ext uri="{BB962C8B-B14F-4D97-AF65-F5344CB8AC3E}">
        <p14:creationId xmlns:p14="http://schemas.microsoft.com/office/powerpoint/2010/main" val="39275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Recommendation for outpatient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2800" dirty="0"/>
              <a:t>T</a:t>
            </a:r>
            <a:r>
              <a:rPr lang="en-GB" sz="2800" dirty="0" smtClean="0"/>
              <a:t>riage </a:t>
            </a:r>
            <a:r>
              <a:rPr lang="en-GB" sz="2800" dirty="0"/>
              <a:t>and early </a:t>
            </a:r>
            <a:r>
              <a:rPr lang="en-GB" sz="2800" dirty="0" smtClean="0"/>
              <a:t>recognition</a:t>
            </a:r>
            <a:endParaRPr lang="en-GB" sz="2800" dirty="0"/>
          </a:p>
          <a:p>
            <a:pPr lvl="1"/>
            <a:r>
              <a:rPr lang="en-GB" sz="2800" dirty="0" smtClean="0"/>
              <a:t> </a:t>
            </a:r>
            <a:r>
              <a:rPr lang="en-US" sz="2800" dirty="0"/>
              <a:t>E</a:t>
            </a:r>
            <a:r>
              <a:rPr lang="en-US" sz="2800" dirty="0" smtClean="0"/>
              <a:t>mphasis </a:t>
            </a:r>
            <a:r>
              <a:rPr lang="en-US" sz="2800" dirty="0"/>
              <a:t>on hand hygiene, respiratory hygiene </a:t>
            </a:r>
            <a:r>
              <a:rPr lang="en-US" sz="2800" dirty="0" smtClean="0"/>
              <a:t>and facemasks </a:t>
            </a:r>
            <a:r>
              <a:rPr lang="en-US" sz="2800" dirty="0"/>
              <a:t>to be used by patients with </a:t>
            </a:r>
            <a:r>
              <a:rPr lang="en-US" sz="2800" dirty="0" smtClean="0"/>
              <a:t>respiratory </a:t>
            </a:r>
            <a:r>
              <a:rPr lang="en-GB" sz="2800" dirty="0" smtClean="0"/>
              <a:t>symptoms</a:t>
            </a:r>
            <a:endParaRPr lang="en-GB" sz="2800" dirty="0"/>
          </a:p>
          <a:p>
            <a:pPr lvl="1"/>
            <a:r>
              <a:rPr lang="en-US" sz="2800" dirty="0" smtClean="0"/>
              <a:t>Prioritization </a:t>
            </a:r>
            <a:r>
              <a:rPr lang="en-US" sz="2800" dirty="0"/>
              <a:t>of care of symptomatic </a:t>
            </a:r>
            <a:r>
              <a:rPr lang="en-US" sz="2800" dirty="0" smtClean="0"/>
              <a:t>patients</a:t>
            </a:r>
            <a:endParaRPr lang="en-US" sz="2800" dirty="0"/>
          </a:p>
          <a:p>
            <a:pPr lvl="1"/>
            <a:r>
              <a:rPr lang="en-US" sz="2800" dirty="0"/>
              <a:t>W</a:t>
            </a:r>
            <a:r>
              <a:rPr lang="en-US" sz="2800" dirty="0" smtClean="0"/>
              <a:t>hen </a:t>
            </a:r>
            <a:r>
              <a:rPr lang="en-US" sz="2800" dirty="0"/>
              <a:t>symptomatic patients are required to wait, </a:t>
            </a:r>
            <a:r>
              <a:rPr lang="en-US" sz="2800" dirty="0" smtClean="0"/>
              <a:t>ensure they </a:t>
            </a:r>
            <a:r>
              <a:rPr lang="en-US" sz="2800" dirty="0"/>
              <a:t>have a separate waiting </a:t>
            </a:r>
            <a:r>
              <a:rPr lang="en-US" sz="2800" dirty="0" smtClean="0"/>
              <a:t>area have a </a:t>
            </a:r>
            <a:r>
              <a:rPr lang="en-US" sz="2800" dirty="0" err="1" smtClean="0"/>
              <a:t>facemaks</a:t>
            </a:r>
            <a:endParaRPr lang="en-US" sz="2800" dirty="0"/>
          </a:p>
          <a:p>
            <a:pPr lvl="1"/>
            <a:r>
              <a:rPr lang="en-US" sz="2800" dirty="0" smtClean="0"/>
              <a:t>Educate </a:t>
            </a:r>
            <a:r>
              <a:rPr lang="en-US" sz="2800" dirty="0"/>
              <a:t>patients and families about the early </a:t>
            </a:r>
            <a:r>
              <a:rPr lang="en-US" sz="2800" dirty="0" smtClean="0"/>
              <a:t>recognition of </a:t>
            </a:r>
            <a:r>
              <a:rPr lang="en-US" sz="2800" dirty="0"/>
              <a:t>symptoms, basic precautions to be used and </a:t>
            </a:r>
            <a:r>
              <a:rPr lang="en-US" sz="2800" dirty="0" smtClean="0"/>
              <a:t>which health </a:t>
            </a:r>
            <a:r>
              <a:rPr lang="en-US" sz="2800" dirty="0"/>
              <a:t>care facility they should refer to</a:t>
            </a:r>
            <a:r>
              <a:rPr lang="en-US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46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/>
              <a:t>Summary of recommendations</a:t>
            </a: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graphicFrame>
        <p:nvGraphicFramePr>
          <p:cNvPr id="274" name="Google Shape;274;p35"/>
          <p:cNvGraphicFramePr/>
          <p:nvPr>
            <p:extLst>
              <p:ext uri="{D42A27DB-BD31-4B8C-83A1-F6EECF244321}">
                <p14:modId xmlns:p14="http://schemas.microsoft.com/office/powerpoint/2010/main" val="1634967227"/>
              </p:ext>
            </p:extLst>
          </p:nvPr>
        </p:nvGraphicFramePr>
        <p:xfrm>
          <a:off x="0" y="1148667"/>
          <a:ext cx="11909907" cy="65836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88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1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9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0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/>
                        <a:t>General Public</a:t>
                      </a:r>
                      <a:endParaRPr sz="25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/>
                        <a:t>Screening and High risk </a:t>
                      </a:r>
                      <a:r>
                        <a:rPr lang="en-GB" sz="2500" dirty="0" smtClean="0"/>
                        <a:t>Gatherings</a:t>
                      </a:r>
                      <a:endParaRPr sz="25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/>
                        <a:t>Patient care setting </a:t>
                      </a:r>
                      <a:endParaRPr sz="25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942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 sz="2500" dirty="0"/>
                        <a:t>Observe proper hand hygiene using ABHR or soap and water</a:t>
                      </a:r>
                      <a:endParaRPr sz="25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 sz="2500" dirty="0"/>
                        <a:t>Keep a 2m distance from patients with respiratory symptoms</a:t>
                      </a:r>
                      <a:endParaRPr sz="25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 sz="2500" dirty="0"/>
                        <a:t>Try as much as possible to avoid hand contact with facial mucosa</a:t>
                      </a:r>
                      <a:endParaRPr sz="25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 sz="2500" dirty="0"/>
                        <a:t>Proper respiratory manners</a:t>
                      </a:r>
                      <a:endParaRPr sz="25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 sz="2500" dirty="0"/>
                        <a:t>No PPE required</a:t>
                      </a:r>
                      <a:endParaRPr sz="25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 sz="2500" dirty="0"/>
                        <a:t>Put face masks on a patients with respiratory symptoms</a:t>
                      </a:r>
                      <a:endParaRPr sz="25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 sz="2500" dirty="0"/>
                        <a:t>Observe standard precautions</a:t>
                      </a:r>
                      <a:endParaRPr sz="25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GB" sz="2500" dirty="0"/>
                        <a:t>Stay home when you are sick</a:t>
                      </a:r>
                      <a:endParaRPr sz="25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4325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Char char="●"/>
                      </a:pPr>
                      <a:r>
                        <a:rPr lang="en-GB" sz="1800" dirty="0" smtClean="0"/>
                        <a:t>Use </a:t>
                      </a:r>
                      <a:r>
                        <a:rPr lang="en-GB" sz="1800" dirty="0"/>
                        <a:t>of PPE including Disposable Gowns, goggles, respirators, gloves and hand hygiene</a:t>
                      </a:r>
                      <a:endParaRPr sz="1800" dirty="0"/>
                    </a:p>
                    <a:p>
                      <a:pPr marL="457200" lvl="0" indent="-3143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Char char="●"/>
                      </a:pPr>
                      <a:r>
                        <a:rPr lang="en-GB" sz="1800" dirty="0"/>
                        <a:t>Dedicate equipment for use on PUIs for </a:t>
                      </a:r>
                      <a:r>
                        <a:rPr lang="en-GB" sz="1800" dirty="0" smtClean="0"/>
                        <a:t>nCov19</a:t>
                      </a:r>
                      <a:endParaRPr sz="1800" dirty="0"/>
                    </a:p>
                    <a:p>
                      <a:pPr marL="457200" lvl="0" indent="-3143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Char char="●"/>
                      </a:pPr>
                      <a:r>
                        <a:rPr lang="en-GB" sz="1800" dirty="0"/>
                        <a:t>Monitor and manage all exposed and symptomatic HCWs</a:t>
                      </a:r>
                      <a:endParaRPr sz="1800" dirty="0"/>
                    </a:p>
                    <a:p>
                      <a:pPr marL="457200" lvl="0" indent="-3143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Char char="●"/>
                      </a:pPr>
                      <a:endParaRPr sz="1800" dirty="0"/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4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 prevention and control during health care </a:t>
            </a:r>
            <a:r>
              <a:rPr lang="en-US" dirty="0" smtClean="0"/>
              <a:t>when novel </a:t>
            </a:r>
            <a:r>
              <a:rPr lang="en-US" dirty="0"/>
              <a:t>coronavirus </a:t>
            </a:r>
            <a:r>
              <a:rPr lang="en-US" dirty="0" smtClean="0"/>
              <a:t>(2019-nCoV) </a:t>
            </a:r>
            <a:r>
              <a:rPr lang="en-US" dirty="0"/>
              <a:t>infection is </a:t>
            </a:r>
            <a:r>
              <a:rPr lang="en-US" dirty="0" smtClean="0"/>
              <a:t>suspected </a:t>
            </a:r>
            <a:r>
              <a:rPr lang="en-GB" dirty="0" smtClean="0"/>
              <a:t>Interim guidance 25 </a:t>
            </a:r>
            <a:r>
              <a:rPr lang="en-GB" dirty="0"/>
              <a:t>January </a:t>
            </a:r>
            <a:r>
              <a:rPr lang="en-GB" dirty="0" smtClean="0"/>
              <a:t>2020. WHO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/>
              <a:t>Interim Infection Prevention and Control Recommendations for Patients with Known or Patients Under Investigation for 2019 Novel Coronavirus (2019-nCoV) in a Healthcare </a:t>
            </a:r>
            <a:r>
              <a:rPr lang="en-US" dirty="0" err="1" smtClean="0"/>
              <a:t>Setting.CDC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8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000"/>
          </a:xfrm>
        </p:spPr>
        <p:txBody>
          <a:bodyPr/>
          <a:lstStyle/>
          <a:p>
            <a:r>
              <a:rPr lang="en-GB" b="1" dirty="0"/>
              <a:t>2019 novel </a:t>
            </a:r>
            <a:r>
              <a:rPr lang="en-GB" b="1" dirty="0" smtClean="0"/>
              <a:t>Coronavirus(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2019-nCoV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9126"/>
            <a:ext cx="10515600" cy="530042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Coronaviruses: Family of enveloped RNA viruses, of zoonotic origin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GB" dirty="0" smtClean="0"/>
              <a:t>Has resemblance to previously isolated suggesting zoonotic origin of virus</a:t>
            </a:r>
          </a:p>
          <a:p>
            <a:pPr marL="457200" lvl="0" indent="-342900">
              <a:spcBef>
                <a:spcPts val="1600"/>
              </a:spcBef>
              <a:buSzPts val="1800"/>
              <a:buChar char="●"/>
            </a:pPr>
            <a:r>
              <a:rPr lang="en-GB" dirty="0" smtClean="0"/>
              <a:t>85</a:t>
            </a:r>
            <a:r>
              <a:rPr lang="en-GB" dirty="0"/>
              <a:t>% resemblance-Bat </a:t>
            </a:r>
            <a:r>
              <a:rPr lang="en-GB" dirty="0" smtClean="0"/>
              <a:t>SARS-like-</a:t>
            </a:r>
            <a:r>
              <a:rPr lang="en-GB" dirty="0" err="1" smtClean="0"/>
              <a:t>Cov</a:t>
            </a:r>
            <a:r>
              <a:rPr lang="en-GB" dirty="0" smtClean="0"/>
              <a:t> </a:t>
            </a:r>
            <a:r>
              <a:rPr lang="en-GB" dirty="0"/>
              <a:t>and 79.5% to SARS-</a:t>
            </a:r>
            <a:r>
              <a:rPr lang="en-GB" dirty="0" err="1"/>
              <a:t>Cov</a:t>
            </a:r>
            <a:endParaRPr lang="en-GB" dirty="0"/>
          </a:p>
          <a:p>
            <a:pPr marL="0" lvl="0" indent="0">
              <a:spcBef>
                <a:spcPts val="1600"/>
              </a:spcBef>
              <a:buNone/>
            </a:pPr>
            <a:r>
              <a:rPr lang="en-GB" dirty="0"/>
              <a:t>Cause a variety of illnesses</a:t>
            </a:r>
          </a:p>
          <a:p>
            <a:pPr marL="457200" lvl="0" indent="-342900">
              <a:spcBef>
                <a:spcPts val="1600"/>
              </a:spcBef>
              <a:buSzPts val="1800"/>
              <a:buChar char="●"/>
            </a:pPr>
            <a:r>
              <a:rPr lang="en-GB" dirty="0"/>
              <a:t>Common cold (</a:t>
            </a:r>
            <a:r>
              <a:rPr lang="en-GB" u="sng" dirty="0"/>
              <a:t>229E</a:t>
            </a:r>
            <a:r>
              <a:rPr lang="en-GB" dirty="0"/>
              <a:t>, </a:t>
            </a:r>
            <a:r>
              <a:rPr lang="en-GB" u="sng" dirty="0"/>
              <a:t>OC43</a:t>
            </a:r>
            <a:r>
              <a:rPr lang="en-GB" dirty="0"/>
              <a:t>, </a:t>
            </a:r>
            <a:r>
              <a:rPr lang="en-GB" u="sng" dirty="0"/>
              <a:t>NL63</a:t>
            </a:r>
            <a:r>
              <a:rPr lang="en-GB" dirty="0"/>
              <a:t>, and </a:t>
            </a:r>
            <a:r>
              <a:rPr lang="en-GB" u="sng" dirty="0"/>
              <a:t>HKU1</a:t>
            </a:r>
            <a:r>
              <a:rPr lang="en-GB" dirty="0"/>
              <a:t>)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Middle East Respiratory Syndrome (MERS-</a:t>
            </a:r>
            <a:r>
              <a:rPr lang="en-GB" dirty="0" err="1"/>
              <a:t>CoV</a:t>
            </a:r>
            <a:r>
              <a:rPr lang="en-GB" dirty="0"/>
              <a:t>). Middle East, 2012 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Severe Acute Respiratory Syndrome (SARS-</a:t>
            </a:r>
            <a:r>
              <a:rPr lang="en-GB" dirty="0" err="1"/>
              <a:t>CoV</a:t>
            </a:r>
            <a:r>
              <a:rPr lang="en-GB" dirty="0"/>
              <a:t>). China 2002-2003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A novel coronavirus </a:t>
            </a:r>
            <a:r>
              <a:rPr lang="en-GB" dirty="0" smtClean="0"/>
              <a:t>(</a:t>
            </a:r>
            <a:r>
              <a:rPr lang="en-US" dirty="0"/>
              <a:t>2019-nCoV</a:t>
            </a:r>
            <a:r>
              <a:rPr lang="en-GB" dirty="0" smtClean="0"/>
              <a:t>) </a:t>
            </a:r>
            <a:r>
              <a:rPr lang="en-GB" dirty="0"/>
              <a:t>is a new strain that has n</a:t>
            </a:r>
            <a:r>
              <a:rPr lang="en-GB" u="sng" dirty="0"/>
              <a:t>ot been previously identified in humans. </a:t>
            </a:r>
          </a:p>
          <a:p>
            <a:pPr algn="just"/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2DE97-E7A1-44B9-97C7-0B19CC08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8"/>
            <a:ext cx="10515600" cy="1325563"/>
          </a:xfrm>
        </p:spPr>
        <p:txBody>
          <a:bodyPr/>
          <a:lstStyle/>
          <a:p>
            <a:r>
              <a:rPr lang="en-GB" b="1" dirty="0"/>
              <a:t>Transmission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5A5EE2-90E6-46AB-BE7E-65E652A2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291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Incubation period: 2- </a:t>
            </a:r>
            <a:r>
              <a:rPr lang="en-GB" dirty="0" smtClean="0"/>
              <a:t>14 days( </a:t>
            </a:r>
            <a:r>
              <a:rPr lang="en-US" dirty="0" smtClean="0"/>
              <a:t>This </a:t>
            </a:r>
            <a:r>
              <a:rPr lang="en-US" dirty="0"/>
              <a:t>is based on what has been seen previously as the incubation period of </a:t>
            </a:r>
            <a:r>
              <a:rPr lang="en-US" u="sng" dirty="0">
                <a:hlinkClick r:id="rId2"/>
              </a:rPr>
              <a:t>MERS</a:t>
            </a:r>
            <a:r>
              <a:rPr lang="en-US" dirty="0"/>
              <a:t> </a:t>
            </a:r>
            <a:r>
              <a:rPr lang="en-US" dirty="0" smtClean="0"/>
              <a:t>viruses</a:t>
            </a:r>
          </a:p>
          <a:p>
            <a:endParaRPr lang="en-GB" dirty="0"/>
          </a:p>
          <a:p>
            <a:pPr algn="just"/>
            <a:r>
              <a:rPr lang="en-GB" dirty="0"/>
              <a:t> </a:t>
            </a:r>
            <a:r>
              <a:rPr lang="en-US" dirty="0"/>
              <a:t>Human-to-human transmission can occur through </a:t>
            </a:r>
            <a:r>
              <a:rPr lang="en-US" b="1" dirty="0">
                <a:solidFill>
                  <a:srgbClr val="FF0000"/>
                </a:solidFill>
              </a:rPr>
              <a:t>droplets or contact.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Human-to-human transmission may occur due to </a:t>
            </a:r>
            <a:r>
              <a:rPr lang="en-US" b="1" dirty="0" smtClean="0">
                <a:solidFill>
                  <a:srgbClr val="FF0000"/>
                </a:solidFill>
              </a:rPr>
              <a:t>laxity </a:t>
            </a:r>
            <a:r>
              <a:rPr lang="en-US" b="1" dirty="0">
                <a:solidFill>
                  <a:srgbClr val="FF0000"/>
                </a:solidFill>
              </a:rPr>
              <a:t>in IPC </a:t>
            </a:r>
            <a:r>
              <a:rPr lang="en-US" b="1" dirty="0" smtClean="0">
                <a:solidFill>
                  <a:srgbClr val="FF0000"/>
                </a:solidFill>
              </a:rPr>
              <a:t>practices </a:t>
            </a:r>
            <a:r>
              <a:rPr lang="en-US" b="1" dirty="0" err="1" smtClean="0">
                <a:solidFill>
                  <a:srgbClr val="FF0000"/>
                </a:solidFill>
              </a:rPr>
              <a:t>esp</a:t>
            </a:r>
            <a:r>
              <a:rPr lang="en-US" b="1" dirty="0" smtClean="0">
                <a:solidFill>
                  <a:srgbClr val="FF0000"/>
                </a:solidFill>
              </a:rPr>
              <a:t> standard precautions</a:t>
            </a:r>
            <a:endParaRPr lang="en-US" b="1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3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case definition (CDC)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187575"/>
              </p:ext>
            </p:extLst>
          </p:nvPr>
        </p:nvGraphicFramePr>
        <p:xfrm>
          <a:off x="781665" y="1563328"/>
          <a:ext cx="10744200" cy="5138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5367">
                  <a:extLst>
                    <a:ext uri="{9D8B030D-6E8A-4147-A177-3AD203B41FA5}">
                      <a16:colId xmlns="" xmlns:a16="http://schemas.microsoft.com/office/drawing/2014/main" val="4258372151"/>
                    </a:ext>
                  </a:extLst>
                </a:gridCol>
                <a:gridCol w="1718046">
                  <a:extLst>
                    <a:ext uri="{9D8B030D-6E8A-4147-A177-3AD203B41FA5}">
                      <a16:colId xmlns="" xmlns:a16="http://schemas.microsoft.com/office/drawing/2014/main" val="1905174679"/>
                    </a:ext>
                  </a:extLst>
                </a:gridCol>
                <a:gridCol w="4820787">
                  <a:extLst>
                    <a:ext uri="{9D8B030D-6E8A-4147-A177-3AD203B41FA5}">
                      <a16:colId xmlns="" xmlns:a16="http://schemas.microsoft.com/office/drawing/2014/main" val="150281168"/>
                    </a:ext>
                  </a:extLst>
                </a:gridCol>
              </a:tblGrid>
              <a:tr h="318063"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b="1" u="none" strike="noStrike" dirty="0">
                          <a:effectLst/>
                        </a:rPr>
                        <a:t>Clinical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b="1" u="none" strike="noStrike" dirty="0">
                          <a:effectLst/>
                        </a:rPr>
                        <a:t> 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b="1" u="none" strike="noStrike" dirty="0">
                          <a:effectLst/>
                        </a:rPr>
                        <a:t>Epidemiologic risk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3205772"/>
                  </a:ext>
                </a:extLst>
              </a:tr>
              <a:tr h="1422915"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Fever  or signs/symptoms of lower respiratory illness (e.g.cough or shortness of breath) or Asymptomatic individuals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AND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Any person, including health care workers, who has had close contact- with a laboratory­ confirmed112019-nCoV patient within 14 days of symptom onset</a:t>
                      </a:r>
                      <a:endParaRPr lang="en-GB" sz="2200" b="0" i="0" u="none" strike="noStrike">
                        <a:solidFill>
                          <a:srgbClr val="2A2A2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="" xmlns:a16="http://schemas.microsoft.com/office/drawing/2014/main" val="2357393969"/>
                  </a:ext>
                </a:extLst>
              </a:tr>
              <a:tr h="343732"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 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 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 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="" xmlns:a16="http://schemas.microsoft.com/office/drawing/2014/main" val="3269685097"/>
                  </a:ext>
                </a:extLst>
              </a:tr>
              <a:tr h="1272253"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 dirty="0">
                          <a:effectLst/>
                        </a:rPr>
                        <a:t>Fever  or signs/symptoms of lower respiratory illness </a:t>
                      </a:r>
                      <a:r>
                        <a:rPr lang="en-GB" sz="2200" u="none" strike="noStrike" dirty="0" smtClean="0">
                          <a:effectLst/>
                        </a:rPr>
                        <a:t>(e.g. cough </a:t>
                      </a:r>
                      <a:r>
                        <a:rPr lang="en-GB" sz="2200" u="none" strike="noStrike" dirty="0">
                          <a:effectLst/>
                        </a:rPr>
                        <a:t>or shortness of breath) or Asymptomatic individuals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 dirty="0">
                          <a:effectLst/>
                        </a:rPr>
                        <a:t>AND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 dirty="0">
                          <a:effectLst/>
                        </a:rPr>
                        <a:t>A history of travel from Hubei Province, China</a:t>
                      </a:r>
                      <a:endParaRPr lang="en-GB" sz="2200" b="0" i="0" u="none" strike="noStrike" dirty="0">
                        <a:solidFill>
                          <a:srgbClr val="2A2A2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972271"/>
                  </a:ext>
                </a:extLst>
              </a:tr>
              <a:tr h="318063"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 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 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 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="" xmlns:a16="http://schemas.microsoft.com/office/drawing/2014/main" val="1209870982"/>
                  </a:ext>
                </a:extLst>
              </a:tr>
              <a:tr h="1155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Fever and signs/symptoms of a lower respiratory illness (e.g., cough or shortness of breath) requiring hospitalization</a:t>
                      </a:r>
                      <a:endParaRPr lang="en-GB" sz="2200" b="0" i="0" u="none" strike="noStrike">
                        <a:solidFill>
                          <a:srgbClr val="18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>
                          <a:effectLst/>
                        </a:rPr>
                        <a:t>AND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u="none" strike="noStrike" dirty="0">
                          <a:effectLst/>
                        </a:rPr>
                        <a:t>A history of travel from mainland China within 14 days of symptom onset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="" xmlns:a16="http://schemas.microsoft.com/office/drawing/2014/main" val="2309220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1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and symptoms</a:t>
            </a:r>
            <a:endParaRPr lang="en-GB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089" y="1445342"/>
            <a:ext cx="5321709" cy="4731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7207" y="6319684"/>
            <a:ext cx="776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Chen N et </a:t>
            </a:r>
            <a:r>
              <a:rPr lang="en-GB" dirty="0" err="1"/>
              <a:t>al.DOI:https</a:t>
            </a:r>
            <a:r>
              <a:rPr lang="en-GB" dirty="0"/>
              <a:t>://doi.org/10.1016/S0140-6736(20)30211-7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38199" y="1445342"/>
            <a:ext cx="49874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Wide spectrum </a:t>
            </a:r>
            <a:r>
              <a:rPr lang="en-GB" dirty="0"/>
              <a:t>f</a:t>
            </a:r>
            <a:r>
              <a:rPr lang="en-GB" dirty="0" smtClean="0"/>
              <a:t>rom asymptomatic carriage to severe life threatening syndromes such as ARDS. Complications include</a:t>
            </a:r>
          </a:p>
          <a:p>
            <a:pPr marL="914400" lvl="1" indent="-368300">
              <a:buSzPts val="2200"/>
              <a:buChar char="●"/>
            </a:pPr>
            <a:r>
              <a:rPr lang="en-GB" dirty="0"/>
              <a:t>Acute renal Injury</a:t>
            </a:r>
          </a:p>
          <a:p>
            <a:pPr marL="914400" lvl="1" indent="-368300">
              <a:buSzPts val="2200"/>
              <a:buChar char="●"/>
            </a:pPr>
            <a:r>
              <a:rPr lang="en-GB" dirty="0"/>
              <a:t>Acute cardiac Injury</a:t>
            </a:r>
          </a:p>
          <a:p>
            <a:pPr marL="914400" lvl="1" indent="-368300">
              <a:buSzPts val="2200"/>
              <a:buChar char="●"/>
            </a:pPr>
            <a:r>
              <a:rPr lang="en-GB" dirty="0"/>
              <a:t>Respiratory failure</a:t>
            </a:r>
          </a:p>
          <a:p>
            <a:pPr marL="914400" lvl="1" indent="-368300">
              <a:buSzPts val="2200"/>
              <a:buChar char="●"/>
            </a:pPr>
            <a:r>
              <a:rPr lang="en-GB" dirty="0"/>
              <a:t>Acute Respiratory distress syndrome (ARDS) -</a:t>
            </a:r>
            <a:r>
              <a:rPr lang="en-GB" u="sng" dirty="0"/>
              <a:t>17-29% of hospitalised patients</a:t>
            </a:r>
            <a:r>
              <a:rPr lang="en-GB" dirty="0"/>
              <a:t> in China</a:t>
            </a:r>
          </a:p>
          <a:p>
            <a:pPr marL="914400" lvl="1" indent="-368300">
              <a:buSzPts val="2200"/>
              <a:buChar char="●"/>
            </a:pPr>
            <a:r>
              <a:rPr lang="en-GB" dirty="0"/>
              <a:t>Secondary infection/superinfection reported (including DR </a:t>
            </a:r>
            <a:r>
              <a:rPr lang="en-GB" i="1" dirty="0"/>
              <a:t>A </a:t>
            </a:r>
            <a:r>
              <a:rPr lang="en-GB" i="1" dirty="0" err="1"/>
              <a:t>baumanni</a:t>
            </a:r>
            <a:r>
              <a:rPr lang="en-GB" i="1" dirty="0"/>
              <a:t>, K </a:t>
            </a:r>
            <a:r>
              <a:rPr lang="en-GB" i="1" dirty="0" err="1"/>
              <a:t>puemoniae</a:t>
            </a:r>
            <a:r>
              <a:rPr lang="en-GB" i="1" dirty="0"/>
              <a:t>,</a:t>
            </a:r>
            <a:r>
              <a:rPr lang="en-GB" dirty="0"/>
              <a:t> and Candida </a:t>
            </a:r>
            <a:r>
              <a:rPr lang="en-GB" dirty="0" err="1"/>
              <a:t>Spp</a:t>
            </a:r>
            <a:r>
              <a:rPr lang="en-GB" dirty="0"/>
              <a:t>)</a:t>
            </a:r>
          </a:p>
          <a:p>
            <a:pPr marL="914400" lvl="1" indent="-368300">
              <a:buSzPts val="2200"/>
              <a:buChar char="●"/>
            </a:pPr>
            <a:r>
              <a:rPr lang="en-GB" dirty="0"/>
              <a:t>Up to </a:t>
            </a:r>
            <a:r>
              <a:rPr lang="en-GB" u="sng" dirty="0"/>
              <a:t>23% of patients need ICU </a:t>
            </a:r>
            <a:r>
              <a:rPr lang="en-GB" dirty="0"/>
              <a:t>interventions (data from a cohort of 99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0"/>
            <a:ext cx="11855053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</a:rPr>
              <a:t>Goals of Infection Prevention and Control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351584" y="1484784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9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C7F4E5-1D56-46CF-A096-D76CAD86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71" y="365125"/>
            <a:ext cx="10633129" cy="14605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Principles of infection prevention and control</a:t>
            </a:r>
            <a:br>
              <a:rPr lang="en-US" b="1" dirty="0"/>
            </a:br>
            <a:r>
              <a:rPr lang="en-US" b="1" dirty="0"/>
              <a:t>strategies associated with health care with</a:t>
            </a:r>
            <a:br>
              <a:rPr lang="en-US" b="1" dirty="0"/>
            </a:br>
            <a:r>
              <a:rPr lang="en-GB" b="1" dirty="0"/>
              <a:t>suspected 2019-nCoV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576820-529B-4139-BAA4-B934DD48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 Ensuring triage</a:t>
            </a:r>
            <a:r>
              <a:rPr lang="en-US" dirty="0"/>
              <a:t>, early recognition, and </a:t>
            </a:r>
            <a:r>
              <a:rPr lang="en-US" dirty="0" smtClean="0"/>
              <a:t>source control </a:t>
            </a:r>
            <a:r>
              <a:rPr lang="en-US" dirty="0"/>
              <a:t>(isolating </a:t>
            </a:r>
            <a:r>
              <a:rPr lang="en-US" dirty="0" smtClean="0"/>
              <a:t>patients </a:t>
            </a:r>
            <a:r>
              <a:rPr lang="en-US" dirty="0"/>
              <a:t>with suspected </a:t>
            </a:r>
            <a:r>
              <a:rPr lang="en-US" dirty="0" smtClean="0"/>
              <a:t>2019-nCoV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Application of </a:t>
            </a:r>
            <a:r>
              <a:rPr lang="en-US" u="sng" dirty="0" smtClean="0"/>
              <a:t>Standard Precautions </a:t>
            </a:r>
            <a:r>
              <a:rPr lang="en-US" dirty="0" smtClean="0"/>
              <a:t>for all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 </a:t>
            </a:r>
            <a:r>
              <a:rPr lang="en-US" dirty="0"/>
              <a:t>of empiric additional </a:t>
            </a:r>
            <a:r>
              <a:rPr lang="en-US" dirty="0" smtClean="0"/>
              <a:t>precautions (</a:t>
            </a:r>
            <a:r>
              <a:rPr lang="en-US" dirty="0"/>
              <a:t>droplet and contact and whenever </a:t>
            </a:r>
            <a:r>
              <a:rPr lang="en-US" dirty="0" smtClean="0"/>
              <a:t>applicable airborne </a:t>
            </a:r>
            <a:r>
              <a:rPr lang="en-US" dirty="0"/>
              <a:t>precautions) for suspected </a:t>
            </a:r>
            <a:r>
              <a:rPr lang="en-US" dirty="0" smtClean="0"/>
              <a:t>cases. </a:t>
            </a:r>
            <a:r>
              <a:rPr lang="en-US" u="sng" dirty="0" smtClean="0"/>
              <a:t>Consider </a:t>
            </a:r>
            <a:r>
              <a:rPr lang="en-GB" u="sng" dirty="0" smtClean="0"/>
              <a:t>Airborne </a:t>
            </a:r>
            <a:r>
              <a:rPr lang="en-GB" u="sng" dirty="0"/>
              <a:t>precautions</a:t>
            </a:r>
            <a:r>
              <a:rPr lang="en-GB" dirty="0"/>
              <a:t> for aerosol-generating</a:t>
            </a:r>
            <a:br>
              <a:rPr lang="en-GB" dirty="0"/>
            </a:br>
            <a:r>
              <a:rPr lang="en-GB" dirty="0"/>
              <a:t>procedures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dirty="0"/>
              <a:t>Administrative </a:t>
            </a:r>
            <a:r>
              <a:rPr lang="en-GB" dirty="0" smtClean="0"/>
              <a:t>controls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Environmental and engineering controls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76" y="365125"/>
            <a:ext cx="10679624" cy="13474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Ensuring </a:t>
            </a:r>
            <a:r>
              <a:rPr lang="en-US" b="1" dirty="0"/>
              <a:t>triage, early recognition, and source</a:t>
            </a:r>
            <a:br>
              <a:rPr lang="en-US" b="1" dirty="0"/>
            </a:br>
            <a:r>
              <a:rPr lang="en-GB" b="1" dirty="0"/>
              <a:t>control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8581"/>
            <a:ext cx="10975110" cy="52401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lvl="1" algn="just"/>
            <a:r>
              <a:rPr lang="en-US" sz="3400" dirty="0" smtClean="0"/>
              <a:t>Encourage </a:t>
            </a:r>
            <a:r>
              <a:rPr lang="en-US" sz="3400" dirty="0"/>
              <a:t>HCWs to have a </a:t>
            </a:r>
            <a:r>
              <a:rPr lang="en-US" sz="3400" u="sng" dirty="0"/>
              <a:t>high level of </a:t>
            </a:r>
            <a:r>
              <a:rPr lang="en-US" sz="3400" u="sng" dirty="0" smtClean="0"/>
              <a:t>clinical </a:t>
            </a:r>
            <a:r>
              <a:rPr lang="en-GB" sz="3400" u="sng" dirty="0" smtClean="0"/>
              <a:t>suspicion, </a:t>
            </a:r>
            <a:r>
              <a:rPr lang="en-GB" sz="3400" dirty="0" smtClean="0"/>
              <a:t>and use </a:t>
            </a:r>
            <a:r>
              <a:rPr lang="en-US" sz="3400" u="sng" dirty="0" smtClean="0"/>
              <a:t>updated case definitions</a:t>
            </a:r>
            <a:endParaRPr lang="en-GB" sz="3400" u="sng" dirty="0" smtClean="0"/>
          </a:p>
          <a:p>
            <a:pPr lvl="1" algn="just"/>
            <a:endParaRPr lang="en-GB" sz="3400" dirty="0" smtClean="0"/>
          </a:p>
          <a:p>
            <a:pPr lvl="1" algn="just"/>
            <a:r>
              <a:rPr lang="en-US" sz="3400" dirty="0" smtClean="0"/>
              <a:t>Establish </a:t>
            </a:r>
            <a:r>
              <a:rPr lang="en-US" sz="3400" dirty="0"/>
              <a:t>a </a:t>
            </a:r>
            <a:r>
              <a:rPr lang="en-US" sz="3400" u="sng" dirty="0"/>
              <a:t>well-equipped triage station </a:t>
            </a:r>
            <a:r>
              <a:rPr lang="en-US" sz="3400" dirty="0"/>
              <a:t>at </a:t>
            </a:r>
            <a:r>
              <a:rPr lang="en-US" sz="3400" dirty="0" smtClean="0"/>
              <a:t>the entrance </a:t>
            </a:r>
            <a:r>
              <a:rPr lang="en-US" sz="3400" dirty="0"/>
              <a:t>of </a:t>
            </a:r>
            <a:r>
              <a:rPr lang="en-US" sz="3400" dirty="0" smtClean="0"/>
              <a:t>health facilities</a:t>
            </a:r>
            <a:endParaRPr lang="en-GB" sz="3400" dirty="0"/>
          </a:p>
          <a:p>
            <a:pPr lvl="1" algn="just"/>
            <a:r>
              <a:rPr lang="en-GB" sz="3400" dirty="0" smtClean="0"/>
              <a:t>Reinforce adherence to standard precautions especially </a:t>
            </a:r>
            <a:r>
              <a:rPr lang="en-GB" sz="3400" u="sng" dirty="0" smtClean="0"/>
              <a:t>respiratory hygiene and hand hygiene</a:t>
            </a:r>
          </a:p>
          <a:p>
            <a:pPr lvl="1" algn="just"/>
            <a:endParaRPr lang="en-US" sz="3400" u="sng" dirty="0" smtClean="0"/>
          </a:p>
          <a:p>
            <a:pPr lvl="1" algn="just"/>
            <a:r>
              <a:rPr lang="en-US" sz="3400" dirty="0" smtClean="0"/>
              <a:t>Ensure </a:t>
            </a:r>
            <a:r>
              <a:rPr lang="en-US" sz="3400" dirty="0"/>
              <a:t>that patients with symptoms of suspected 2019-nCoV or other respiratory infection (e.g., fever, cough) are not allowed to wait among other patients seeking care. </a:t>
            </a:r>
            <a:r>
              <a:rPr lang="en-US" sz="3400" u="sng" dirty="0" smtClean="0"/>
              <a:t>Provide a face mask to symptomatic patients </a:t>
            </a:r>
          </a:p>
          <a:p>
            <a:pPr lvl="1" algn="just"/>
            <a:endParaRPr lang="en-US" sz="3400" dirty="0" smtClean="0"/>
          </a:p>
          <a:p>
            <a:pPr marL="45720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11309</TotalTime>
  <Words>1443</Words>
  <Application>Microsoft Office PowerPoint</Application>
  <PresentationFormat>Widescreen</PresentationFormat>
  <Paragraphs>206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Times New Roman</vt:lpstr>
      <vt:lpstr>Office Theme</vt:lpstr>
      <vt:lpstr>Simple Light</vt:lpstr>
      <vt:lpstr>      Infection Prevention and Control for 2019 Novel Coronavirus Infection.  Interim guidance (3.2.2020)</vt:lpstr>
      <vt:lpstr>Outline </vt:lpstr>
      <vt:lpstr>2019 novel Coronavirus(2019-nCoV)</vt:lpstr>
      <vt:lpstr>Transmission </vt:lpstr>
      <vt:lpstr>Current case definition (CDC)</vt:lpstr>
      <vt:lpstr>Signs and symptoms</vt:lpstr>
      <vt:lpstr>Goals of Infection Prevention and Control </vt:lpstr>
      <vt:lpstr>Principles of infection prevention and control strategies associated with health care with suspected 2019-nCoV</vt:lpstr>
      <vt:lpstr> Ensuring triage, early recognition, and source control </vt:lpstr>
      <vt:lpstr>2. Applying standard precautions for all patients</vt:lpstr>
      <vt:lpstr>Respiratory or cough etiquette </vt:lpstr>
      <vt:lpstr>Hand hygiene </vt:lpstr>
      <vt:lpstr>PowerPoint Presentation</vt:lpstr>
      <vt:lpstr>Personal protective equipment (PPE)</vt:lpstr>
      <vt:lpstr>PowerPoint Presentation</vt:lpstr>
      <vt:lpstr>Risk assessment for  appropriate use of PPE</vt:lpstr>
      <vt:lpstr>Personal protective equipment (PPE)</vt:lpstr>
      <vt:lpstr>3. Implementing empiric additional precautions </vt:lpstr>
      <vt:lpstr>Additional Contact and droplet precautions </vt:lpstr>
      <vt:lpstr>Isolation </vt:lpstr>
      <vt:lpstr>4. Implementing administrative controls </vt:lpstr>
      <vt:lpstr>  4.1. Administrative measures related to healthcare workers  </vt:lpstr>
      <vt:lpstr>5. Using environmental and engineering controls </vt:lpstr>
      <vt:lpstr>Recommendation for outpatient care</vt:lpstr>
      <vt:lpstr>Summary of recommendations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Ebola Viral Disease Mentorship for Non-ETU facilities</dc:title>
  <dc:creator>solome okware</dc:creator>
  <cp:lastModifiedBy>user8</cp:lastModifiedBy>
  <cp:revision>110</cp:revision>
  <dcterms:created xsi:type="dcterms:W3CDTF">2018-09-27T14:23:56Z</dcterms:created>
  <dcterms:modified xsi:type="dcterms:W3CDTF">2020-02-24T10:38:08Z</dcterms:modified>
</cp:coreProperties>
</file>